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6.xml" ContentType="application/vnd.ms-office.chartstyle+xml"/>
  <Override PartName="/ppt/charts/colors16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  <Override PartName="/ppt/charts/style18.xml" ContentType="application/vnd.ms-office.chartstyle+xml"/>
  <Override PartName="/ppt/charts/colors1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71"/>
    <p:restoredTop sz="86382"/>
  </p:normalViewPr>
  <p:slideViewPr>
    <p:cSldViewPr snapToGrid="0" snapToObjects="1">
      <p:cViewPr>
        <p:scale>
          <a:sx n="75" d="100"/>
          <a:sy n="75" d="100"/>
        </p:scale>
        <p:origin x="-79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584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Архангельская область</c:v>
                </c:pt>
                <c:pt idx="1">
                  <c:v>Вологодская область</c:v>
                </c:pt>
                <c:pt idx="2">
                  <c:v>Калинингрдаская область</c:v>
                </c:pt>
                <c:pt idx="3">
                  <c:v>Ленинградская область</c:v>
                </c:pt>
                <c:pt idx="4">
                  <c:v>Мурманская область</c:v>
                </c:pt>
                <c:pt idx="5">
                  <c:v>Ненецкий автономный округ</c:v>
                </c:pt>
                <c:pt idx="6">
                  <c:v>Новгородская область</c:v>
                </c:pt>
                <c:pt idx="7">
                  <c:v>Псковская область</c:v>
                </c:pt>
                <c:pt idx="8">
                  <c:v>Республика Карелия</c:v>
                </c:pt>
                <c:pt idx="9">
                  <c:v>Республика Коми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1179</c:v>
                </c:pt>
                <c:pt idx="1">
                  <c:v>1001</c:v>
                </c:pt>
                <c:pt idx="2">
                  <c:v>762</c:v>
                </c:pt>
                <c:pt idx="3">
                  <c:v>1775</c:v>
                </c:pt>
                <c:pt idx="4">
                  <c:v>610</c:v>
                </c:pt>
                <c:pt idx="5">
                  <c:v>43</c:v>
                </c:pt>
                <c:pt idx="6">
                  <c:v>505</c:v>
                </c:pt>
                <c:pt idx="7">
                  <c:v>646</c:v>
                </c:pt>
                <c:pt idx="8">
                  <c:v>510</c:v>
                </c:pt>
                <c:pt idx="9">
                  <c:v>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BB-DC42-9C91-BD9D12AFA29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Архангельская область</c:v>
                </c:pt>
                <c:pt idx="1">
                  <c:v>Вологодская область</c:v>
                </c:pt>
                <c:pt idx="2">
                  <c:v>Калинингрдаская область</c:v>
                </c:pt>
                <c:pt idx="3">
                  <c:v>Ленинградская область</c:v>
                </c:pt>
                <c:pt idx="4">
                  <c:v>Мурманская область</c:v>
                </c:pt>
                <c:pt idx="5">
                  <c:v>Ненецкий автономный округ</c:v>
                </c:pt>
                <c:pt idx="6">
                  <c:v>Новгородская область</c:v>
                </c:pt>
                <c:pt idx="7">
                  <c:v>Псковская область</c:v>
                </c:pt>
                <c:pt idx="8">
                  <c:v>Республика Карелия</c:v>
                </c:pt>
                <c:pt idx="9">
                  <c:v>Республика Коми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945</c:v>
                </c:pt>
                <c:pt idx="1">
                  <c:v>945</c:v>
                </c:pt>
                <c:pt idx="2">
                  <c:v>757</c:v>
                </c:pt>
                <c:pt idx="3">
                  <c:v>1711</c:v>
                </c:pt>
                <c:pt idx="4">
                  <c:v>604</c:v>
                </c:pt>
                <c:pt idx="5">
                  <c:v>43</c:v>
                </c:pt>
                <c:pt idx="6">
                  <c:v>500</c:v>
                </c:pt>
                <c:pt idx="7">
                  <c:v>532</c:v>
                </c:pt>
                <c:pt idx="8">
                  <c:v>506</c:v>
                </c:pt>
                <c:pt idx="9">
                  <c:v>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9BB-DC42-9C91-BD9D12AFA29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Архангельская область</c:v>
                </c:pt>
                <c:pt idx="1">
                  <c:v>Вологодская область</c:v>
                </c:pt>
                <c:pt idx="2">
                  <c:v>Калинингрдаская область</c:v>
                </c:pt>
                <c:pt idx="3">
                  <c:v>Ленинградская область</c:v>
                </c:pt>
                <c:pt idx="4">
                  <c:v>Мурманская область</c:v>
                </c:pt>
                <c:pt idx="5">
                  <c:v>Ненецкий автономный округ</c:v>
                </c:pt>
                <c:pt idx="6">
                  <c:v>Новгородская область</c:v>
                </c:pt>
                <c:pt idx="7">
                  <c:v>Псковская область</c:v>
                </c:pt>
                <c:pt idx="8">
                  <c:v>Республика Карелия</c:v>
                </c:pt>
                <c:pt idx="9">
                  <c:v>Республика Коми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943</c:v>
                </c:pt>
                <c:pt idx="1">
                  <c:v>940</c:v>
                </c:pt>
                <c:pt idx="2">
                  <c:v>755</c:v>
                </c:pt>
                <c:pt idx="3">
                  <c:v>1791</c:v>
                </c:pt>
                <c:pt idx="4">
                  <c:v>639</c:v>
                </c:pt>
                <c:pt idx="5">
                  <c:v>43</c:v>
                </c:pt>
                <c:pt idx="6">
                  <c:v>495</c:v>
                </c:pt>
                <c:pt idx="7">
                  <c:v>526</c:v>
                </c:pt>
                <c:pt idx="8">
                  <c:v>501</c:v>
                </c:pt>
                <c:pt idx="9">
                  <c:v>662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9BB-DC42-9C91-BD9D12AFA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953984"/>
        <c:axId val="22955520"/>
      </c:barChart>
      <c:catAx>
        <c:axId val="2295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55520"/>
        <c:crosses val="autoZero"/>
        <c:auto val="1"/>
        <c:lblAlgn val="ctr"/>
        <c:lblOffset val="100"/>
        <c:noMultiLvlLbl val="0"/>
      </c:catAx>
      <c:valAx>
        <c:axId val="22955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5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Число экстренных больных и дней лечения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7139831177895891E-2"/>
          <c:y val="0.10097477048957793"/>
          <c:w val="0.9411175176731138"/>
          <c:h val="0.67302606965341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Число экстренных больных, тыс. </c:v>
                </c:pt>
                <c:pt idx="1">
                  <c:v>Число оперированных экстренных больных, тыс.</c:v>
                </c:pt>
                <c:pt idx="2">
                  <c:v>Число осложнений у оперированных экстренных больных</c:v>
                </c:pt>
                <c:pt idx="3">
                  <c:v>Число умерших из оперированных экстренных больных</c:v>
                </c:pt>
                <c:pt idx="4">
                  <c:v>Число дней лечения экстренных больных, тыс.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790</c:v>
                </c:pt>
                <c:pt idx="1">
                  <c:v>375</c:v>
                </c:pt>
                <c:pt idx="2">
                  <c:v>867</c:v>
                </c:pt>
                <c:pt idx="3">
                  <c:v>1995</c:v>
                </c:pt>
                <c:pt idx="4">
                  <c:v>706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46-D64B-A4C8-345554CFDE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г.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Число экстренных больных, тыс. </c:v>
                </c:pt>
                <c:pt idx="1">
                  <c:v>Число оперированных экстренных больных, тыс.</c:v>
                </c:pt>
                <c:pt idx="2">
                  <c:v>Число осложнений у оперированных экстренных больных</c:v>
                </c:pt>
                <c:pt idx="3">
                  <c:v>Число умерших из оперированных экстренных больных</c:v>
                </c:pt>
                <c:pt idx="4">
                  <c:v>Число дней лечения экстренных больных, тыс.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1401</c:v>
                </c:pt>
                <c:pt idx="1">
                  <c:v>677</c:v>
                </c:pt>
                <c:pt idx="2">
                  <c:v>1470</c:v>
                </c:pt>
                <c:pt idx="3">
                  <c:v>3390</c:v>
                </c:pt>
                <c:pt idx="4">
                  <c:v>1297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46-D64B-A4C8-345554CFDE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28438528"/>
        <c:axId val="28440064"/>
      </c:barChart>
      <c:catAx>
        <c:axId val="2843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40064"/>
        <c:crosses val="autoZero"/>
        <c:auto val="1"/>
        <c:lblAlgn val="ctr"/>
        <c:lblOffset val="100"/>
        <c:noMultiLvlLbl val="0"/>
      </c:catAx>
      <c:valAx>
        <c:axId val="2844006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3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Не</a:t>
            </a:r>
            <a:r>
              <a:rPr lang="ru-RU" b="1" baseline="0" dirty="0"/>
              <a:t> оперировано – 14 764</a:t>
            </a:r>
            <a:endParaRPr lang="ru-RU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998126498374211"/>
          <c:y val="0.11463194781977705"/>
          <c:w val="0.66485903181536066"/>
          <c:h val="0.776306262038994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06-D441-B143-023938D1B5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D06-D441-B143-023938D1B56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Позже</a:t>
                    </a:r>
                    <a:r>
                      <a:rPr lang="ru-RU" baseline="0" dirty="0" smtClean="0"/>
                      <a:t> 24 часов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(43</a:t>
                    </a:r>
                    <a:r>
                      <a:rPr lang="ru-RU" dirty="0">
                        <a:sym typeface="Wingdings" pitchFamily="2" charset="2"/>
                      </a:rPr>
                      <a:t>%)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D06-D441-B143-023938D1B5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1"/>
                <c:pt idx="0">
                  <c:v>Позже 24 часов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</c:v>
                </c:pt>
                <c:pt idx="1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06-D441-B143-023938D1B5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baseline="0" dirty="0"/>
              <a:t>Оперировано – 19 245</a:t>
            </a:r>
            <a:endParaRPr lang="ru-RU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757057900121666"/>
          <c:y val="0.11744672589225696"/>
          <c:w val="0.66485903181536066"/>
          <c:h val="0.776306262038994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A85-E44F-A3F7-EA8E43D66D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A85-E44F-A3F7-EA8E43D66DD5}"/>
              </c:ext>
            </c:extLst>
          </c:dPt>
          <c:dLbls>
            <c:dLbl>
              <c:idx val="0"/>
              <c:layout>
                <c:manualLayout>
                  <c:x val="-0.25792460816861906"/>
                  <c:y val="3.01930383667549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Позже 24 часов </a:t>
                    </a:r>
                    <a:r>
                      <a:rPr lang="ru-RU" dirty="0"/>
                      <a:t>(</a:t>
                    </a:r>
                    <a:r>
                      <a:rPr lang="ru-RU" dirty="0" smtClean="0"/>
                      <a:t>45%)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311678919405264"/>
                      <c:h val="0.42355384127444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A85-E44F-A3F7-EA8E43D66D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1"/>
                <c:pt idx="0">
                  <c:v>Позже 24 часов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45.6</c:v>
                </c:pt>
                <c:pt idx="1">
                  <c:v>54.4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A85-E44F-A3F7-EA8E43D66D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166770820151076E-2"/>
          <c:y val="1.5140322299804145E-2"/>
          <c:w val="0.95568271413108374"/>
          <c:h val="0.81371427806059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Работа койки</c:v>
                </c:pt>
                <c:pt idx="1">
                  <c:v>Средние сроки лечения</c:v>
                </c:pt>
                <c:pt idx="2">
                  <c:v>Оборот койки</c:v>
                </c:pt>
                <c:pt idx="3">
                  <c:v>Оперативная активность (%)</c:v>
                </c:pt>
                <c:pt idx="4">
                  <c:v>Частота послеоперационных осложнений (%)</c:v>
                </c:pt>
                <c:pt idx="5">
                  <c:v>Общая летальность (%)</c:v>
                </c:pt>
                <c:pt idx="6">
                  <c:v>Послеоперационная летальность (%)</c:v>
                </c:pt>
                <c:pt idx="7">
                  <c:v>Поздняя госпитализация (%)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32.4</c:v>
                </c:pt>
                <c:pt idx="1">
                  <c:v>8.4</c:v>
                </c:pt>
                <c:pt idx="2">
                  <c:v>39.4</c:v>
                </c:pt>
                <c:pt idx="3">
                  <c:v>59.4</c:v>
                </c:pt>
                <c:pt idx="4">
                  <c:v>2.7</c:v>
                </c:pt>
                <c:pt idx="5">
                  <c:v>2</c:v>
                </c:pt>
                <c:pt idx="6">
                  <c:v>2.1</c:v>
                </c:pt>
                <c:pt idx="7">
                  <c:v>32.4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9A-4A46-B4E2-CF4F7D5184B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Работа койки</c:v>
                </c:pt>
                <c:pt idx="1">
                  <c:v>Средние сроки лечения</c:v>
                </c:pt>
                <c:pt idx="2">
                  <c:v>Оборот койки</c:v>
                </c:pt>
                <c:pt idx="3">
                  <c:v>Оперативная активность (%)</c:v>
                </c:pt>
                <c:pt idx="4">
                  <c:v>Частота послеоперационных осложнений (%)</c:v>
                </c:pt>
                <c:pt idx="5">
                  <c:v>Общая летальность (%)</c:v>
                </c:pt>
                <c:pt idx="6">
                  <c:v>Послеоперационная летальность (%)</c:v>
                </c:pt>
                <c:pt idx="7">
                  <c:v>Поздняя госпитализация (%)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32.5</c:v>
                </c:pt>
                <c:pt idx="1">
                  <c:v>9.6</c:v>
                </c:pt>
                <c:pt idx="2">
                  <c:v>36.800000000000004</c:v>
                </c:pt>
                <c:pt idx="3">
                  <c:v>46.1</c:v>
                </c:pt>
                <c:pt idx="4">
                  <c:v>1.57</c:v>
                </c:pt>
                <c:pt idx="5" formatCode="0.00">
                  <c:v>2.0299999999999998</c:v>
                </c:pt>
                <c:pt idx="6">
                  <c:v>1.43</c:v>
                </c:pt>
                <c:pt idx="7">
                  <c:v>21.259999999999994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9A-4A46-B4E2-CF4F7D518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90144"/>
        <c:axId val="28796032"/>
      </c:barChart>
      <c:catAx>
        <c:axId val="2879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96032"/>
        <c:crosses val="autoZero"/>
        <c:auto val="1"/>
        <c:lblAlgn val="ctr"/>
        <c:lblOffset val="100"/>
        <c:noMultiLvlLbl val="0"/>
      </c:catAx>
      <c:valAx>
        <c:axId val="2879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9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Оперативная</a:t>
            </a:r>
            <a:r>
              <a:rPr lang="ru-RU" b="1" baseline="0" dirty="0"/>
              <a:t> лапароскопия</a:t>
            </a:r>
            <a:endParaRPr lang="ru-RU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>
                        <a:solidFill>
                          <a:schemeClr val="bg1"/>
                        </a:solidFill>
                      </a:rPr>
                      <a:t>ЛХЭ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ЛХЭ</c:v>
                </c:pt>
                <c:pt idx="1">
                  <c:v>Аппендэктомия</c:v>
                </c:pt>
                <c:pt idx="2">
                  <c:v>Оперативная гинекология</c:v>
                </c:pt>
                <c:pt idx="3">
                  <c:v>Диагностическая лапаросокпия</c:v>
                </c:pt>
                <c:pt idx="4">
                  <c:v>Прочее</c:v>
                </c:pt>
                <c:pt idx="5">
                  <c:v>Герниопластика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</c:v>
                </c:pt>
                <c:pt idx="1">
                  <c:v>10</c:v>
                </c:pt>
                <c:pt idx="2">
                  <c:v>8</c:v>
                </c:pt>
                <c:pt idx="3">
                  <c:v>12</c:v>
                </c:pt>
                <c:pt idx="4">
                  <c:v>13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10-7A4E-ADEE-A7D7B6368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Структура заболеваемости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Флегмона мягких тканей</c:v>
                </c:pt>
                <c:pt idx="1">
                  <c:v>Абсцесс мягких тканей</c:v>
                </c:pt>
                <c:pt idx="2">
                  <c:v>Гнойная рана</c:v>
                </c:pt>
                <c:pt idx="3">
                  <c:v>Гнойные заболевания органов брюшной полости</c:v>
                </c:pt>
                <c:pt idx="4">
                  <c:v>Гнойные заболевания органов грудной клетки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2924</c:v>
                </c:pt>
                <c:pt idx="1">
                  <c:v>3735</c:v>
                </c:pt>
                <c:pt idx="2">
                  <c:v>2609</c:v>
                </c:pt>
                <c:pt idx="3">
                  <c:v>1988</c:v>
                </c:pt>
                <c:pt idx="4">
                  <c:v>421</c:v>
                </c:pt>
                <c:pt idx="5">
                  <c:v>8486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8D-1342-8487-6FCD26ED6C4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928666338582659"/>
          <c:y val="0.2594975849226388"/>
          <c:w val="0.33291338582677188"/>
          <c:h val="0.601015711059565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Операции амбулаторного уровня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064-A94E-8338-76CAE7F813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064-A94E-8338-76CAE7F813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064-A94E-8338-76CAE7F813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064-A94E-8338-76CAE7F8133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Вскрытие панариция</c:v>
                </c:pt>
                <c:pt idx="1">
                  <c:v>Вскрытие абсцесса</c:v>
                </c:pt>
                <c:pt idx="2">
                  <c:v>Вскрытие флегмоны</c:v>
                </c:pt>
                <c:pt idx="3">
                  <c:v>Вскрытие мастита</c:v>
                </c:pt>
                <c:pt idx="4">
                  <c:v>Биопсия</c:v>
                </c:pt>
                <c:pt idx="5">
                  <c:v>Прочие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7923</c:v>
                </c:pt>
                <c:pt idx="1">
                  <c:v>14420</c:v>
                </c:pt>
                <c:pt idx="2">
                  <c:v>3823</c:v>
                </c:pt>
                <c:pt idx="3">
                  <c:v>393</c:v>
                </c:pt>
                <c:pt idx="4">
                  <c:v>8790</c:v>
                </c:pt>
                <c:pt idx="5">
                  <c:v>46270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64-A94E-8338-76CAE7F8133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Операции стационарного уровня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D2-B742-97D7-82E4D7943A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3D2-B742-97D7-82E4D7943A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3D2-B742-97D7-82E4D7943A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3D2-B742-97D7-82E4D7943A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3D2-B742-97D7-82E4D7943A6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3D2-B742-97D7-82E4D7943A6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Операции на венах</c:v>
                </c:pt>
                <c:pt idx="1">
                  <c:v>Грыжесечение</c:v>
                </c:pt>
                <c:pt idx="2">
                  <c:v>Операции при доброкачественных опухолях</c:v>
                </c:pt>
                <c:pt idx="3">
                  <c:v>Эндоскопические операции</c:v>
                </c:pt>
                <c:pt idx="4">
                  <c:v>Операции на молочной железе</c:v>
                </c:pt>
                <c:pt idx="5">
                  <c:v>Лапароскопические операции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3597</c:v>
                </c:pt>
                <c:pt idx="1">
                  <c:v>7232</c:v>
                </c:pt>
                <c:pt idx="2">
                  <c:v>2153</c:v>
                </c:pt>
                <c:pt idx="3">
                  <c:v>6111</c:v>
                </c:pt>
                <c:pt idx="4">
                  <c:v>1252</c:v>
                </c:pt>
                <c:pt idx="5">
                  <c:v>10176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3D2-B742-97D7-82E4D7943A6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0D-8848-B704-EA9317CA4D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40D-8848-B704-EA9317CA4D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0D-8848-B704-EA9317CA4D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40D-8848-B704-EA9317CA4D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Эндотрахеальный наркоз</c:v>
                </c:pt>
                <c:pt idx="1">
                  <c:v>Внутривенный наркоз</c:v>
                </c:pt>
                <c:pt idx="2">
                  <c:v>Масочный наркоз</c:v>
                </c:pt>
                <c:pt idx="3">
                  <c:v>Перидуральная анестезия</c:v>
                </c:pt>
                <c:pt idx="4">
                  <c:v>Спинномозговая анестезия</c:v>
                </c:pt>
                <c:pt idx="5">
                  <c:v>Поводниковая анестезия</c:v>
                </c:pt>
                <c:pt idx="6">
                  <c:v>Сакральная анестезия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77075</c:v>
                </c:pt>
                <c:pt idx="1">
                  <c:v>76677</c:v>
                </c:pt>
                <c:pt idx="2">
                  <c:v>12015</c:v>
                </c:pt>
                <c:pt idx="3">
                  <c:v>5503</c:v>
                </c:pt>
                <c:pt idx="4">
                  <c:v>36132</c:v>
                </c:pt>
                <c:pt idx="5">
                  <c:v>2694</c:v>
                </c:pt>
                <c:pt idx="6">
                  <c:v>1172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0D-8848-B704-EA9317CA4DF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6622210341067916E-2"/>
          <c:y val="0.16289001217033899"/>
          <c:w val="0.94343658617586001"/>
          <c:h val="0.59903609796984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 в СЗФО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237-AF4A-AF38-2CF9B22B49B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237-AF4A-AF38-2CF9B22B49BE}"/>
              </c:ext>
            </c:extLst>
          </c:dPt>
          <c:dLbls>
            <c:delete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7200</c:v>
                </c:pt>
                <c:pt idx="1">
                  <c:v>7216</c:v>
                </c:pt>
                <c:pt idx="2">
                  <c:v>7300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37-AF4A-AF38-2CF9B22B49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70"/>
        <c:axId val="23270912"/>
        <c:axId val="23272448"/>
      </c:barChart>
      <c:catAx>
        <c:axId val="2327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272448"/>
        <c:crosses val="autoZero"/>
        <c:auto val="1"/>
        <c:lblAlgn val="ctr"/>
        <c:lblOffset val="100"/>
        <c:noMultiLvlLbl val="0"/>
      </c:catAx>
      <c:valAx>
        <c:axId val="2327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27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Общее количество хирургических коек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440403159303739"/>
          <c:y val="0.11917881550125321"/>
          <c:w val="0.87138689042208839"/>
          <c:h val="0.8029788149425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FF5-1B48-832E-6DAD30D703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6648</c:v>
                </c:pt>
                <c:pt idx="1">
                  <c:v>6571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F5-1B48-832E-6DAD30D70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43328"/>
        <c:axId val="23444864"/>
      </c:barChart>
      <c:catAx>
        <c:axId val="2344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444864"/>
        <c:crosses val="autoZero"/>
        <c:auto val="1"/>
        <c:lblAlgn val="ctr"/>
        <c:lblOffset val="100"/>
        <c:noMultiLvlLbl val="0"/>
      </c:catAx>
      <c:valAx>
        <c:axId val="2344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44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Обеспеченность населения койками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7EA-7441-BD20-EA1BC55652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11.4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EA-7441-BD20-EA1BC55652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360640"/>
        <c:axId val="23362176"/>
      </c:barChart>
      <c:catAx>
        <c:axId val="2336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362176"/>
        <c:crosses val="autoZero"/>
        <c:auto val="1"/>
        <c:lblAlgn val="ctr"/>
        <c:lblOffset val="100"/>
        <c:noMultiLvlLbl val="0"/>
      </c:catAx>
      <c:valAx>
        <c:axId val="2336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360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Сведения о квалификации хирургов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145261893753832"/>
          <c:y val="9.0120925340746741E-2"/>
          <c:w val="0.82211514337606073"/>
          <c:h val="0.84353399658526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Сведения о квалификации хирургов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18D-7043-B527-E4C915C49D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18D-7043-B527-E4C915C49D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8D-7043-B527-E4C915C49D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8D-7043-B527-E4C915C49D48}"/>
              </c:ext>
            </c:extLst>
          </c:dPt>
          <c:dLbls>
            <c:dLbl>
              <c:idx val="0"/>
              <c:layout>
                <c:manualLayout>
                  <c:x val="-0.16920658371358407"/>
                  <c:y val="0.129138490041685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9614568938860908"/>
                      <c:h val="0.144730392156862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18D-7043-B527-E4C915C49D48}"/>
                </c:ext>
              </c:extLst>
            </c:dLbl>
            <c:dLbl>
              <c:idx val="1"/>
              <c:layout>
                <c:manualLayout>
                  <c:x val="-0.20785561834669958"/>
                  <c:y val="-0.185715892417843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94899973682334"/>
                      <c:h val="0.183884900416859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18D-7043-B527-E4C915C49D48}"/>
                </c:ext>
              </c:extLst>
            </c:dLbl>
            <c:dLbl>
              <c:idx val="2"/>
              <c:layout>
                <c:manualLayout>
                  <c:x val="6.5441267279625584E-2"/>
                  <c:y val="-0.120479548359972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6292707704324461"/>
                      <c:h val="0.108063725490196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18D-7043-B527-E4C915C49D4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 I категория</c:v>
                </c:pt>
                <c:pt idx="2">
                  <c:v>II категория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440</c:v>
                </c:pt>
                <c:pt idx="1">
                  <c:v>203</c:v>
                </c:pt>
                <c:pt idx="2">
                  <c:v>86</c:v>
                </c:pt>
                <c:pt idx="3">
                  <c:v>563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8D-7043-B527-E4C915C49D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Число поступивших</a:t>
            </a:r>
            <a:r>
              <a:rPr lang="ru-RU" baseline="0" dirty="0"/>
              <a:t> и выписавшихся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Число поступивших, тыс.</c:v>
                </c:pt>
                <c:pt idx="1">
                  <c:v>Число выписавшихся, тыс.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151.30000000000001</c:v>
                </c:pt>
                <c:pt idx="1">
                  <c:v>148.80000000000001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9B-B047-89B3-CADED23613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Число поступивших, тыс.</c:v>
                </c:pt>
                <c:pt idx="1">
                  <c:v>Число выписавшихся, тыс.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250.2</c:v>
                </c:pt>
                <c:pt idx="1">
                  <c:v>246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E9B-B047-89B3-CADED2361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011904"/>
        <c:axId val="28017792"/>
      </c:barChart>
      <c:catAx>
        <c:axId val="280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017792"/>
        <c:crosses val="autoZero"/>
        <c:auto val="1"/>
        <c:lblAlgn val="ctr"/>
        <c:lblOffset val="100"/>
        <c:noMultiLvlLbl val="0"/>
      </c:catAx>
      <c:valAx>
        <c:axId val="2801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01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Число умерших больных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8086293770364527E-2"/>
          <c:y val="0.14014237675838784"/>
          <c:w val="0.85865758596302411"/>
          <c:h val="0.639414977129302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3626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5D-EB4C-92D2-EE8446A5C8A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5363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5D-EB4C-92D2-EE8446A5C8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840512"/>
        <c:axId val="27842048"/>
      </c:barChart>
      <c:catAx>
        <c:axId val="27840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7842048"/>
        <c:crosses val="autoZero"/>
        <c:auto val="1"/>
        <c:lblAlgn val="ctr"/>
        <c:lblOffset val="100"/>
        <c:noMultiLvlLbl val="0"/>
      </c:catAx>
      <c:valAx>
        <c:axId val="2784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84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Общее число</a:t>
            </a:r>
            <a:r>
              <a:rPr lang="ru-RU" sz="1600" baseline="0" dirty="0"/>
              <a:t> дней лечения, тыс.</a:t>
            </a:r>
            <a:endParaRPr lang="ru-RU" sz="16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8086293770364527E-2"/>
          <c:y val="0.14014237675838784"/>
          <c:w val="0.85247814021065071"/>
          <c:h val="0.665089391690738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CB-2C4C-939A-9BB9DE2A4E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CB-2C4C-939A-9BB9DE2A4E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894144"/>
        <c:axId val="27895680"/>
      </c:barChart>
      <c:catAx>
        <c:axId val="278941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7895680"/>
        <c:crosses val="autoZero"/>
        <c:auto val="1"/>
        <c:lblAlgn val="ctr"/>
        <c:lblOffset val="100"/>
        <c:noMultiLvlLbl val="0"/>
      </c:catAx>
      <c:valAx>
        <c:axId val="2789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89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Число плановых больных и дней лечения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7139831177895891E-2"/>
          <c:y val="0.10097477048957793"/>
          <c:w val="0.9411175176731138"/>
          <c:h val="0.67302606965341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Число плановых больных, тыс. </c:v>
                </c:pt>
                <c:pt idx="1">
                  <c:v>Число оперированных плановых больных, тыс.</c:v>
                </c:pt>
                <c:pt idx="2">
                  <c:v>Число осложнений у оперированных плановых больных</c:v>
                </c:pt>
                <c:pt idx="3">
                  <c:v>Число умерших из оперированных плановых больных</c:v>
                </c:pt>
                <c:pt idx="4">
                  <c:v>Число дней лечения плановых больных, тыс.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73.2</c:v>
                </c:pt>
                <c:pt idx="1">
                  <c:v>57</c:v>
                </c:pt>
                <c:pt idx="2">
                  <c:v>668</c:v>
                </c:pt>
                <c:pt idx="3">
                  <c:v>269</c:v>
                </c:pt>
                <c:pt idx="4">
                  <c:v>632.5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46-D64B-A4C8-345554CFDE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г.</c:v>
                </c:pt>
              </c:strCache>
            </c:strRef>
          </c:tx>
          <c:spPr>
            <a:gradFill flip="none" rotWithShape="1">
              <a:gsLst>
                <a:gs pos="0">
                  <a:schemeClr val="accent4"/>
                </a:gs>
                <a:gs pos="75000">
                  <a:schemeClr val="accent4">
                    <a:lumMod val="60000"/>
                    <a:lumOff val="40000"/>
                  </a:schemeClr>
                </a:gs>
                <a:gs pos="51000">
                  <a:schemeClr val="accent4">
                    <a:alpha val="75000"/>
                  </a:schemeClr>
                </a:gs>
                <a:gs pos="100000">
                  <a:schemeClr val="accent4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Число плановых больных, тыс. </c:v>
                </c:pt>
                <c:pt idx="1">
                  <c:v>Число оперированных плановых больных, тыс.</c:v>
                </c:pt>
                <c:pt idx="2">
                  <c:v>Число осложнений у оперированных плановых больных</c:v>
                </c:pt>
                <c:pt idx="3">
                  <c:v>Число умерших из оперированных плановых больных</c:v>
                </c:pt>
                <c:pt idx="4">
                  <c:v>Число дней лечения плановых больных, тыс.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112.2</c:v>
                </c:pt>
                <c:pt idx="1">
                  <c:v>76</c:v>
                </c:pt>
                <c:pt idx="2">
                  <c:v>823</c:v>
                </c:pt>
                <c:pt idx="3">
                  <c:v>334</c:v>
                </c:pt>
                <c:pt idx="4">
                  <c:v>910.4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46-D64B-A4C8-345554CFDE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28387968"/>
        <c:axId val="28402048"/>
      </c:barChart>
      <c:catAx>
        <c:axId val="2838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02048"/>
        <c:crosses val="autoZero"/>
        <c:auto val="1"/>
        <c:lblAlgn val="ctr"/>
        <c:lblOffset val="100"/>
        <c:noMultiLvlLbl val="0"/>
      </c:catAx>
      <c:valAx>
        <c:axId val="2840204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8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EAB91-E857-294D-8E42-46FF0F9C2C14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A481F-8369-744F-8625-785F45C3C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95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481F-8369-744F-8625-785F45C3CB4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18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481F-8369-744F-8625-785F45C3CB4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587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481F-8369-744F-8625-785F45C3CB4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84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481F-8369-744F-8625-785F45C3CB4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911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481F-8369-744F-8625-785F45C3CB4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66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481F-8369-744F-8625-785F45C3CB4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238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481F-8369-744F-8625-785F45C3CB4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171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481F-8369-744F-8625-785F45C3CB4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308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BFE4F-853F-4F1E-93BD-C4C3FFE6ACDF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83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17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3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2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3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93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4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8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7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1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9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png"/><Relationship Id="rId7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7152B2B-6AA6-F840-8037-323C0EF44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047" y="883796"/>
            <a:ext cx="11179884" cy="21326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итоговый Отчёт о работе хирургической  службы северо-западного федерального округа за 2017 год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3C9FD19-C0BB-C04B-8510-E60C1FE55AEE}"/>
              </a:ext>
            </a:extLst>
          </p:cNvPr>
          <p:cNvSpPr txBox="1"/>
          <p:nvPr/>
        </p:nvSpPr>
        <p:spPr>
          <a:xfrm>
            <a:off x="7577959" y="4120055"/>
            <a:ext cx="4035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Главный хирург СЗФО:</a:t>
            </a:r>
            <a:r>
              <a:rPr lang="ru-RU" sz="2400" dirty="0"/>
              <a:t> Академик РАН, профессор Багненко С.Ф.</a:t>
            </a:r>
          </a:p>
        </p:txBody>
      </p:sp>
    </p:spTree>
    <p:extLst>
      <p:ext uri="{BB962C8B-B14F-4D97-AF65-F5344CB8AC3E}">
        <p14:creationId xmlns:p14="http://schemas.microsoft.com/office/powerpoint/2010/main" val="6829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2564E23C-4AB0-2840-A756-79402F899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653637"/>
              </p:ext>
            </p:extLst>
          </p:nvPr>
        </p:nvGraphicFramePr>
        <p:xfrm>
          <a:off x="299803" y="659566"/>
          <a:ext cx="11662348" cy="619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9D84B6F0-BADC-F544-8AAB-27F95E1C6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90969"/>
            <a:ext cx="10855569" cy="468598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Показатели работы хирургического стационара </a:t>
            </a:r>
          </a:p>
        </p:txBody>
      </p:sp>
    </p:spTree>
    <p:extLst>
      <p:ext uri="{BB962C8B-B14F-4D97-AF65-F5344CB8AC3E}">
        <p14:creationId xmlns:p14="http://schemas.microsoft.com/office/powerpoint/2010/main" val="2196771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B136A6-8AE7-8F43-8242-D973E471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813" y="140233"/>
            <a:ext cx="11497455" cy="669236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Показатели работы экстренной хирургической службы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60CADB6-A3E8-1F4B-8D9F-B0656A23D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813" y="1318909"/>
            <a:ext cx="3013023" cy="3101983"/>
          </a:xfrm>
        </p:spPr>
        <p:txBody>
          <a:bodyPr>
            <a:normAutofit/>
          </a:bodyPr>
          <a:lstStyle/>
          <a:p>
            <a:r>
              <a:rPr lang="ru-RU" sz="2400" dirty="0"/>
              <a:t>Всего доставлено – 34 009</a:t>
            </a:r>
          </a:p>
          <a:p>
            <a:r>
              <a:rPr lang="ru-RU" sz="2400" dirty="0"/>
              <a:t>Из них позже 24 часов  - 15 720 (46,2</a:t>
            </a:r>
            <a:r>
              <a:rPr lang="en-US" sz="2400" dirty="0"/>
              <a:t>%)</a:t>
            </a:r>
            <a:endParaRPr lang="ru-RU" sz="2400" dirty="0"/>
          </a:p>
          <a:p>
            <a:r>
              <a:rPr lang="ru-RU" sz="2400" dirty="0"/>
              <a:t>Летальность 3,3</a:t>
            </a:r>
            <a:r>
              <a:rPr lang="en-US" sz="2400" dirty="0"/>
              <a:t>%</a:t>
            </a:r>
            <a:endParaRPr lang="ru-RU" sz="2400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16A13F42-B542-FD45-9B95-ABC8A0D419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3498401"/>
              </p:ext>
            </p:extLst>
          </p:nvPr>
        </p:nvGraphicFramePr>
        <p:xfrm>
          <a:off x="2751528" y="1318909"/>
          <a:ext cx="5268210" cy="4511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A4979CD5-90D8-844F-ACAD-F2516BF58C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81670"/>
              </p:ext>
            </p:extLst>
          </p:nvPr>
        </p:nvGraphicFramePr>
        <p:xfrm>
          <a:off x="7158636" y="1318909"/>
          <a:ext cx="5268210" cy="4511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89D5A48-17A7-8949-BCF6-983DF1188F7A}"/>
              </a:ext>
            </a:extLst>
          </p:cNvPr>
          <p:cNvSpPr txBox="1"/>
          <p:nvPr/>
        </p:nvSpPr>
        <p:spPr>
          <a:xfrm>
            <a:off x="3508115" y="5635937"/>
            <a:ext cx="3755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Летальность</a:t>
            </a:r>
            <a:r>
              <a:rPr lang="ru-RU" dirty="0"/>
              <a:t> – 2,0 </a:t>
            </a:r>
            <a:r>
              <a:rPr lang="en-US" dirty="0"/>
              <a:t>%</a:t>
            </a:r>
          </a:p>
          <a:p>
            <a:r>
              <a:rPr lang="ru-RU" b="1" dirty="0"/>
              <a:t>Летальность среди доставленных позже 24 часов </a:t>
            </a:r>
            <a:r>
              <a:rPr lang="ru-RU" dirty="0"/>
              <a:t>– 3,1 </a:t>
            </a:r>
            <a:r>
              <a:rPr lang="en-US" dirty="0"/>
              <a:t>%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219C30E-74CB-1C41-842A-C76E6F841B41}"/>
              </a:ext>
            </a:extLst>
          </p:cNvPr>
          <p:cNvSpPr txBox="1"/>
          <p:nvPr/>
        </p:nvSpPr>
        <p:spPr>
          <a:xfrm>
            <a:off x="7915223" y="5650563"/>
            <a:ext cx="3755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Летальность</a:t>
            </a:r>
            <a:r>
              <a:rPr lang="ru-RU" dirty="0"/>
              <a:t> – 4,3 </a:t>
            </a:r>
            <a:r>
              <a:rPr lang="en-US" dirty="0"/>
              <a:t>%</a:t>
            </a:r>
          </a:p>
          <a:p>
            <a:r>
              <a:rPr lang="ru-RU" b="1" dirty="0"/>
              <a:t>Летальность среди оперированных позже 24 часов </a:t>
            </a:r>
            <a:r>
              <a:rPr lang="ru-RU" dirty="0"/>
              <a:t>– 7,4 </a:t>
            </a:r>
            <a:r>
              <a:rPr lang="en-US" dirty="0"/>
              <a:t>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734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EEC7AB20-BF57-6C4E-ADDF-405F8A3A58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703308"/>
              </p:ext>
            </p:extLst>
          </p:nvPr>
        </p:nvGraphicFramePr>
        <p:xfrm>
          <a:off x="284813" y="1034478"/>
          <a:ext cx="11497455" cy="5823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46AE7A4D-2B1B-BB42-9FDB-176131527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813" y="140233"/>
            <a:ext cx="11497455" cy="669236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Показатели деятельности круглосуточного стационара</a:t>
            </a:r>
          </a:p>
        </p:txBody>
      </p:sp>
    </p:spTree>
    <p:extLst>
      <p:ext uri="{BB962C8B-B14F-4D97-AF65-F5344CB8AC3E}">
        <p14:creationId xmlns:p14="http://schemas.microsoft.com/office/powerpoint/2010/main" val="723760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E0C032-E5FB-A34A-BE11-107D84C0A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74" y="215184"/>
            <a:ext cx="11377534" cy="639255"/>
          </a:xfrm>
        </p:spPr>
        <p:txBody>
          <a:bodyPr>
            <a:normAutofit fontScale="90000"/>
          </a:bodyPr>
          <a:lstStyle/>
          <a:p>
            <a:r>
              <a:rPr lang="ru-RU" dirty="0"/>
              <a:t>Сведения об оперативных вмешательствах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CFF370-03F9-5B49-A1C5-E30EEE659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671" y="1273938"/>
            <a:ext cx="10857775" cy="4916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/>
              <a:t>Плановые хирургические операции</a:t>
            </a:r>
          </a:p>
          <a:p>
            <a:pPr marL="228600" lvl="1" indent="0" algn="ctr">
              <a:buNone/>
            </a:pPr>
            <a:endParaRPr lang="ru-RU" sz="2200" b="1" u="sng" dirty="0"/>
          </a:p>
          <a:p>
            <a:r>
              <a:rPr lang="ru-RU" sz="2400" dirty="0"/>
              <a:t>Всего выполнено </a:t>
            </a:r>
            <a:r>
              <a:rPr lang="ru-RU" sz="2400" b="1" dirty="0"/>
              <a:t>138 905 </a:t>
            </a:r>
            <a:r>
              <a:rPr lang="ru-RU" sz="2400" dirty="0"/>
              <a:t>плановых</a:t>
            </a:r>
            <a:r>
              <a:rPr lang="ru-RU" sz="2400" b="1" dirty="0"/>
              <a:t> </a:t>
            </a:r>
            <a:r>
              <a:rPr lang="ru-RU" sz="2400" dirty="0"/>
              <a:t>оперативных вмешательств</a:t>
            </a:r>
            <a:endParaRPr lang="en-US" sz="2400" dirty="0"/>
          </a:p>
          <a:p>
            <a:endParaRPr lang="ru-RU" sz="2400" dirty="0"/>
          </a:p>
          <a:p>
            <a:r>
              <a:rPr lang="ru-RU" sz="2400" dirty="0"/>
              <a:t>Частота осложнений – </a:t>
            </a:r>
            <a:r>
              <a:rPr lang="ru-RU" sz="2400" b="1" dirty="0"/>
              <a:t>0,7 </a:t>
            </a:r>
            <a:r>
              <a:rPr lang="en-US" sz="2400" b="1" dirty="0"/>
              <a:t>% (</a:t>
            </a:r>
            <a:r>
              <a:rPr lang="ru-RU" sz="2400" b="1" dirty="0"/>
              <a:t>в 2016 г. – 1,3 </a:t>
            </a:r>
            <a:r>
              <a:rPr lang="en-US" sz="2400" b="1" dirty="0">
                <a:sym typeface="Wingdings" pitchFamily="2" charset="2"/>
              </a:rPr>
              <a:t>%)</a:t>
            </a:r>
            <a:endParaRPr lang="en-US" sz="2400" b="1" dirty="0"/>
          </a:p>
          <a:p>
            <a:endParaRPr lang="en-US" sz="2400" dirty="0"/>
          </a:p>
          <a:p>
            <a:r>
              <a:rPr lang="ru-RU" sz="2400" dirty="0"/>
              <a:t>Летальность – </a:t>
            </a:r>
            <a:r>
              <a:rPr lang="en-US" sz="2400" b="1" dirty="0"/>
              <a:t>0,</a:t>
            </a:r>
            <a:r>
              <a:rPr lang="ru-RU" sz="2400" b="1" dirty="0"/>
              <a:t>8</a:t>
            </a:r>
            <a:r>
              <a:rPr lang="en-US" sz="2400" b="1" dirty="0"/>
              <a:t> % (</a:t>
            </a:r>
            <a:r>
              <a:rPr lang="ru-RU" sz="2400" b="1" dirty="0"/>
              <a:t>в 2016 году - 0,4</a:t>
            </a:r>
            <a:r>
              <a:rPr lang="en-US" sz="2400" b="1" dirty="0"/>
              <a:t>%)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75000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E0C032-E5FB-A34A-BE11-107D84C0A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74" y="215184"/>
            <a:ext cx="11377534" cy="639255"/>
          </a:xfrm>
        </p:spPr>
        <p:txBody>
          <a:bodyPr>
            <a:normAutofit fontScale="90000"/>
          </a:bodyPr>
          <a:lstStyle/>
          <a:p>
            <a:r>
              <a:rPr lang="ru-RU" dirty="0"/>
              <a:t>Сведения об оперативных вмешательствах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CFF370-03F9-5B49-A1C5-E30EEE659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671" y="1273938"/>
            <a:ext cx="4127191" cy="4916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/>
              <a:t>Оперативная </a:t>
            </a:r>
            <a:r>
              <a:rPr lang="ru-RU" sz="2400" b="1" u="sng" dirty="0" err="1"/>
              <a:t>эндосокпия</a:t>
            </a:r>
            <a:r>
              <a:rPr lang="ru-RU" sz="2400" b="1" u="sng" dirty="0"/>
              <a:t>:</a:t>
            </a:r>
          </a:p>
          <a:p>
            <a:pPr marL="228600" lvl="1" indent="0" algn="ctr">
              <a:buNone/>
            </a:pPr>
            <a:endParaRPr lang="ru-RU" sz="2200" b="1" u="sng" dirty="0"/>
          </a:p>
          <a:p>
            <a:r>
              <a:rPr lang="ru-RU" sz="2400" dirty="0"/>
              <a:t>Всего выполнено </a:t>
            </a:r>
            <a:r>
              <a:rPr lang="ru-RU" sz="2400" b="1" dirty="0"/>
              <a:t>23 626 </a:t>
            </a:r>
            <a:r>
              <a:rPr lang="ru-RU" sz="2400" dirty="0" err="1"/>
              <a:t>эндосокпических</a:t>
            </a:r>
            <a:r>
              <a:rPr lang="ru-RU" sz="2400" b="1" dirty="0"/>
              <a:t> </a:t>
            </a:r>
            <a:r>
              <a:rPr lang="ru-RU" sz="2400" dirty="0"/>
              <a:t>оперативных вмешательств</a:t>
            </a:r>
            <a:endParaRPr lang="en-US" sz="2400" dirty="0"/>
          </a:p>
          <a:p>
            <a:endParaRPr lang="ru-RU" sz="2400" dirty="0"/>
          </a:p>
          <a:p>
            <a:r>
              <a:rPr lang="ru-RU" sz="2400" dirty="0"/>
              <a:t>Частота осложнений – </a:t>
            </a:r>
            <a:r>
              <a:rPr lang="ru-RU" sz="2400" b="1" dirty="0"/>
              <a:t>0,9 </a:t>
            </a:r>
            <a:r>
              <a:rPr lang="en-US" sz="2400" b="1" dirty="0"/>
              <a:t>% (</a:t>
            </a:r>
            <a:r>
              <a:rPr lang="ru-RU" sz="2400" b="1" dirty="0"/>
              <a:t>в 2016 г. – 5 </a:t>
            </a:r>
            <a:r>
              <a:rPr lang="en-US" sz="2400" b="1" dirty="0">
                <a:sym typeface="Wingdings" pitchFamily="2" charset="2"/>
              </a:rPr>
              <a:t>%)</a:t>
            </a:r>
            <a:endParaRPr lang="en-US" sz="2400" b="1" dirty="0"/>
          </a:p>
          <a:p>
            <a:endParaRPr lang="en-US" sz="2400" dirty="0"/>
          </a:p>
          <a:p>
            <a:r>
              <a:rPr lang="ru-RU" sz="2400" dirty="0"/>
              <a:t>Летальность – </a:t>
            </a:r>
            <a:r>
              <a:rPr lang="en-US" sz="2400" b="1" dirty="0"/>
              <a:t>0,</a:t>
            </a:r>
            <a:r>
              <a:rPr lang="ru-RU" sz="2400" b="1" dirty="0"/>
              <a:t>2</a:t>
            </a:r>
            <a:r>
              <a:rPr lang="en-US" sz="2400" b="1" dirty="0"/>
              <a:t> % (</a:t>
            </a:r>
            <a:r>
              <a:rPr lang="ru-RU" sz="2400" b="1" dirty="0"/>
              <a:t>в 2016 году - 0,2</a:t>
            </a:r>
            <a:r>
              <a:rPr lang="en-US" sz="2400" b="1" dirty="0"/>
              <a:t>%)</a:t>
            </a:r>
            <a:endParaRPr lang="ru-RU" sz="2400" b="1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F7B0EEAD-699B-454B-9013-71067988FB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8940471"/>
              </p:ext>
            </p:extLst>
          </p:nvPr>
        </p:nvGraphicFramePr>
        <p:xfrm>
          <a:off x="5388962" y="1022942"/>
          <a:ext cx="6498237" cy="5512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8980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28A2DF-34C2-2842-89F9-C9E127458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11" y="140233"/>
            <a:ext cx="11617377" cy="564305"/>
          </a:xfrm>
        </p:spPr>
        <p:txBody>
          <a:bodyPr>
            <a:normAutofit fontScale="90000"/>
          </a:bodyPr>
          <a:lstStyle/>
          <a:p>
            <a:r>
              <a:rPr lang="ru-RU" dirty="0"/>
              <a:t>Сведения об отделениях хирургической инфекции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1594F4-78C2-6C40-996A-C043E8C65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11" y="1034095"/>
            <a:ext cx="5708755" cy="5291754"/>
          </a:xfrm>
        </p:spPr>
        <p:txBody>
          <a:bodyPr>
            <a:normAutofit/>
          </a:bodyPr>
          <a:lstStyle/>
          <a:p>
            <a:r>
              <a:rPr lang="ru-RU" sz="2000" dirty="0"/>
              <a:t>На 2017 год в СЗФО имеется </a:t>
            </a:r>
            <a:r>
              <a:rPr lang="ru-RU" sz="2000" b="1" dirty="0"/>
              <a:t>28</a:t>
            </a:r>
            <a:r>
              <a:rPr lang="ru-RU" sz="2000" dirty="0"/>
              <a:t> отделений хирургической инфекции (</a:t>
            </a:r>
            <a:r>
              <a:rPr lang="ru-RU" sz="2000" b="1" dirty="0"/>
              <a:t>620</a:t>
            </a:r>
            <a:r>
              <a:rPr lang="ru-RU" sz="2000" dirty="0"/>
              <a:t> коек)</a:t>
            </a:r>
          </a:p>
          <a:p>
            <a:r>
              <a:rPr lang="ru-RU" sz="2000" dirty="0"/>
              <a:t>Количество пролеченных больных – </a:t>
            </a:r>
            <a:r>
              <a:rPr lang="ru-RU" sz="2000" b="1" dirty="0"/>
              <a:t>26 199</a:t>
            </a:r>
          </a:p>
          <a:p>
            <a:r>
              <a:rPr lang="ru-RU" sz="2000" dirty="0"/>
              <a:t>Количество умерших больных – </a:t>
            </a:r>
            <a:r>
              <a:rPr lang="ru-RU" sz="2000" b="1" dirty="0"/>
              <a:t>777</a:t>
            </a:r>
            <a:r>
              <a:rPr lang="ru-RU" sz="2000" dirty="0"/>
              <a:t> (летальность  - </a:t>
            </a:r>
            <a:r>
              <a:rPr lang="ru-RU" sz="2000" b="1" dirty="0"/>
              <a:t>2, 9</a:t>
            </a:r>
            <a:r>
              <a:rPr lang="en-US" sz="2000" dirty="0"/>
              <a:t>%</a:t>
            </a:r>
            <a:r>
              <a:rPr lang="ru-RU" sz="2000" dirty="0"/>
              <a:t>)</a:t>
            </a:r>
          </a:p>
          <a:p>
            <a:r>
              <a:rPr lang="ru-RU" sz="2000" dirty="0"/>
              <a:t>Количество дней лечения – </a:t>
            </a:r>
            <a:r>
              <a:rPr lang="ru-RU" sz="2000" b="1" dirty="0"/>
              <a:t>275 862,6</a:t>
            </a:r>
          </a:p>
          <a:p>
            <a:r>
              <a:rPr lang="ru-RU" sz="2000" dirty="0"/>
              <a:t>Оперировано больных – </a:t>
            </a:r>
            <a:r>
              <a:rPr lang="ru-RU" sz="2000" b="1" dirty="0"/>
              <a:t>15 292</a:t>
            </a:r>
          </a:p>
          <a:p>
            <a:r>
              <a:rPr lang="ru-RU" sz="2000" dirty="0"/>
              <a:t>Количество операций - </a:t>
            </a:r>
            <a:r>
              <a:rPr lang="ru-RU" sz="2000" b="1" dirty="0"/>
              <a:t>17 755</a:t>
            </a:r>
          </a:p>
          <a:p>
            <a:r>
              <a:rPr lang="ru-RU" sz="2000" dirty="0"/>
              <a:t>Хирургическая активность – 41,8</a:t>
            </a:r>
            <a:r>
              <a:rPr lang="en-US" sz="2000" dirty="0"/>
              <a:t>%</a:t>
            </a:r>
          </a:p>
          <a:p>
            <a:r>
              <a:rPr lang="ru-RU" sz="2000" dirty="0"/>
              <a:t>Работа койки - </a:t>
            </a:r>
            <a:r>
              <a:rPr lang="ru-RU" sz="2000" b="1" dirty="0"/>
              <a:t>256,1</a:t>
            </a:r>
          </a:p>
          <a:p>
            <a:r>
              <a:rPr lang="ru-RU" sz="2000" dirty="0"/>
              <a:t>Оборот койки – </a:t>
            </a:r>
            <a:r>
              <a:rPr lang="ru-RU" sz="2000" b="1" dirty="0"/>
              <a:t>22,1</a:t>
            </a:r>
          </a:p>
          <a:p>
            <a:r>
              <a:rPr lang="ru-RU" sz="2000" dirty="0"/>
              <a:t>Средние сроки лечения </a:t>
            </a:r>
            <a:r>
              <a:rPr lang="ru-RU" sz="2000" b="1" dirty="0"/>
              <a:t>9,2</a:t>
            </a:r>
          </a:p>
          <a:p>
            <a:endParaRPr lang="ru-RU" sz="2000" dirty="0"/>
          </a:p>
          <a:p>
            <a:endParaRPr lang="ru-RU" sz="20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656A5A5D-CEE7-3643-AAA3-52B2902007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5391289"/>
              </p:ext>
            </p:extLst>
          </p:nvPr>
        </p:nvGraphicFramePr>
        <p:xfrm>
          <a:off x="4175594" y="90718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6275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EAFA30-A780-5D48-BE60-9D1A9C625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23" y="0"/>
            <a:ext cx="11572407" cy="674557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Показатели работы хирургической службы поликлиники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750FA0E-7B68-FF44-96A0-051C654D3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98" y="1783605"/>
            <a:ext cx="4754281" cy="3582874"/>
          </a:xfrm>
        </p:spPr>
        <p:txBody>
          <a:bodyPr>
            <a:normAutofit/>
          </a:bodyPr>
          <a:lstStyle/>
          <a:p>
            <a:r>
              <a:rPr lang="ru-RU" sz="2400" dirty="0"/>
              <a:t>Число прикреплённого населения – </a:t>
            </a:r>
            <a:r>
              <a:rPr lang="ru-RU" sz="2400" b="1" dirty="0"/>
              <a:t>7 739 866</a:t>
            </a:r>
          </a:p>
          <a:p>
            <a:endParaRPr lang="ru-RU" sz="2400" dirty="0"/>
          </a:p>
          <a:p>
            <a:r>
              <a:rPr lang="ru-RU" sz="2400" dirty="0"/>
              <a:t>Посещений хирурга в поликлинике – </a:t>
            </a:r>
            <a:r>
              <a:rPr lang="ru-RU" sz="2400" b="1" dirty="0"/>
              <a:t>2 792 526</a:t>
            </a:r>
          </a:p>
          <a:p>
            <a:endParaRPr lang="ru-RU" sz="2400" dirty="0"/>
          </a:p>
          <a:p>
            <a:r>
              <a:rPr lang="ru-RU" sz="2400" dirty="0"/>
              <a:t>Посещений хирургом на дому – </a:t>
            </a:r>
            <a:r>
              <a:rPr lang="ru-RU" sz="2400" b="1" dirty="0"/>
              <a:t>16 708</a:t>
            </a:r>
          </a:p>
          <a:p>
            <a:endParaRPr lang="ru-RU" sz="2400" dirty="0"/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30F5E096-FEE3-5146-9AC5-71B981C93BDA}"/>
              </a:ext>
            </a:extLst>
          </p:cNvPr>
          <p:cNvSpPr txBox="1">
            <a:spLocks/>
          </p:cNvSpPr>
          <p:nvPr/>
        </p:nvSpPr>
        <p:spPr>
          <a:xfrm>
            <a:off x="6505832" y="1783605"/>
            <a:ext cx="5171506" cy="3987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Число штатных врачебных должностей – </a:t>
            </a:r>
            <a:r>
              <a:rPr lang="ru-RU" sz="2000" b="1" dirty="0"/>
              <a:t>569,5</a:t>
            </a:r>
          </a:p>
          <a:p>
            <a:r>
              <a:rPr lang="ru-RU" sz="2000" dirty="0"/>
              <a:t>Число занятых врачебных должностей– </a:t>
            </a:r>
            <a:r>
              <a:rPr lang="ru-RU" sz="2000" b="1" dirty="0"/>
              <a:t>514,5</a:t>
            </a:r>
          </a:p>
          <a:p>
            <a:r>
              <a:rPr lang="ru-RU" sz="2000" dirty="0"/>
              <a:t>Число физических лиц – </a:t>
            </a:r>
            <a:r>
              <a:rPr lang="ru-RU" sz="2000" b="1" dirty="0"/>
              <a:t>550</a:t>
            </a:r>
          </a:p>
          <a:p>
            <a:r>
              <a:rPr lang="ru-RU" sz="2000" dirty="0"/>
              <a:t>Оперировано больных – </a:t>
            </a:r>
            <a:r>
              <a:rPr lang="ru-RU" sz="2000" b="1" dirty="0"/>
              <a:t>150 206</a:t>
            </a:r>
          </a:p>
          <a:p>
            <a:r>
              <a:rPr lang="ru-RU" sz="2000" dirty="0"/>
              <a:t>Число операций – </a:t>
            </a:r>
            <a:r>
              <a:rPr lang="ru-RU" sz="2000" b="1" dirty="0"/>
              <a:t>158 770</a:t>
            </a:r>
          </a:p>
          <a:p>
            <a:r>
              <a:rPr lang="ru-RU" sz="2000" dirty="0"/>
              <a:t>Хирургическая активность – </a:t>
            </a:r>
            <a:r>
              <a:rPr lang="ru-RU" sz="2000" b="1" dirty="0"/>
              <a:t>7,9</a:t>
            </a:r>
            <a:r>
              <a:rPr lang="en-US" sz="2000" dirty="0"/>
              <a:t>% </a:t>
            </a:r>
            <a:r>
              <a:rPr lang="ru-RU" sz="2000" dirty="0"/>
              <a:t>( в 2016 году – </a:t>
            </a:r>
            <a:r>
              <a:rPr lang="ru-RU" sz="2000" b="1" dirty="0"/>
              <a:t>10,8</a:t>
            </a:r>
            <a:r>
              <a:rPr lang="en-US" sz="2000" dirty="0"/>
              <a:t>%)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4232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C5041B15-E903-924C-99D9-80876BD1C5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915430"/>
              </p:ext>
            </p:extLst>
          </p:nvPr>
        </p:nvGraphicFramePr>
        <p:xfrm>
          <a:off x="0" y="674556"/>
          <a:ext cx="6250898" cy="6056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9845250-C666-C84E-94C8-8567F4F2D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23" y="0"/>
            <a:ext cx="11572407" cy="674557"/>
          </a:xfrm>
        </p:spPr>
        <p:txBody>
          <a:bodyPr>
            <a:normAutofit fontScale="90000"/>
          </a:bodyPr>
          <a:lstStyle/>
          <a:p>
            <a:r>
              <a:rPr lang="ru-RU" dirty="0"/>
              <a:t>Операции, выполненные в поликлинике</a:t>
            </a: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="" xmlns:a16="http://schemas.microsoft.com/office/drawing/2014/main" id="{FC3618D2-94E0-3745-85FA-E23B9983F5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272406"/>
              </p:ext>
            </p:extLst>
          </p:nvPr>
        </p:nvGraphicFramePr>
        <p:xfrm>
          <a:off x="6076013" y="674555"/>
          <a:ext cx="5941102" cy="584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71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FB0B8F-00FC-2F4C-B5C1-EC66272D2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639" y="162370"/>
            <a:ext cx="11092722" cy="669236"/>
          </a:xfrm>
        </p:spPr>
        <p:txBody>
          <a:bodyPr>
            <a:normAutofit fontScale="90000"/>
          </a:bodyPr>
          <a:lstStyle/>
          <a:p>
            <a:r>
              <a:rPr lang="ru-RU" dirty="0"/>
              <a:t>Работа анестезиологической службы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1348773-822C-964B-A5C9-176CC0EAD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04" y="1142748"/>
            <a:ext cx="4606978" cy="5051911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/>
              <a:t>Всего было выполнено </a:t>
            </a:r>
            <a:r>
              <a:rPr lang="ru-RU" sz="2800" b="1" dirty="0"/>
              <a:t>211 316 </a:t>
            </a:r>
            <a:r>
              <a:rPr lang="ru-RU" sz="2800" dirty="0"/>
              <a:t>анестезиологических пособий</a:t>
            </a:r>
          </a:p>
          <a:p>
            <a:endParaRPr lang="ru-RU" sz="2800" dirty="0"/>
          </a:p>
          <a:p>
            <a:r>
              <a:rPr lang="ru-RU" sz="2800" dirty="0"/>
              <a:t>Частота осложнений – </a:t>
            </a:r>
            <a:r>
              <a:rPr lang="ru-RU" sz="2800" b="1" dirty="0"/>
              <a:t>0,2</a:t>
            </a:r>
            <a:r>
              <a:rPr lang="ru-RU" sz="2800" dirty="0"/>
              <a:t> </a:t>
            </a:r>
            <a:r>
              <a:rPr lang="en-US" sz="2800" dirty="0"/>
              <a:t>%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Под общим обезболиванием было выполнено </a:t>
            </a:r>
            <a:r>
              <a:rPr lang="ru-RU" sz="2800" b="1" dirty="0"/>
              <a:t>86,5</a:t>
            </a:r>
            <a:r>
              <a:rPr lang="ru-RU" sz="2800" dirty="0"/>
              <a:t> </a:t>
            </a:r>
            <a:r>
              <a:rPr lang="en-US" sz="2800" dirty="0"/>
              <a:t>% </a:t>
            </a:r>
            <a:r>
              <a:rPr lang="ru-RU" sz="2800" dirty="0"/>
              <a:t>операций</a:t>
            </a:r>
          </a:p>
          <a:p>
            <a:endParaRPr lang="ru-RU" sz="2800" dirty="0"/>
          </a:p>
          <a:p>
            <a:r>
              <a:rPr lang="ru-RU" sz="2800" dirty="0"/>
              <a:t>В амбулаторных условиях выполнено </a:t>
            </a:r>
            <a:r>
              <a:rPr lang="ru-RU" sz="2800" b="1" dirty="0"/>
              <a:t>1 150 </a:t>
            </a:r>
            <a:r>
              <a:rPr lang="ru-RU" sz="2800" dirty="0"/>
              <a:t>анестезиологических пособий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3EC3D1DF-47ED-B54A-91BC-97A8618049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202145"/>
              </p:ext>
            </p:extLst>
          </p:nvPr>
        </p:nvGraphicFramePr>
        <p:xfrm>
          <a:off x="4751882" y="959370"/>
          <a:ext cx="6890479" cy="5756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797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Картинки по запросу больница зна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595935" y="3571877"/>
            <a:ext cx="881147" cy="1321721"/>
          </a:xfrm>
          <a:prstGeom prst="rect">
            <a:avLst/>
          </a:prstGeom>
          <a:noFill/>
        </p:spPr>
      </p:pic>
      <p:pic>
        <p:nvPicPr>
          <p:cNvPr id="11" name="Picture 39" descr="Hospit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5935" y="285728"/>
            <a:ext cx="1653717" cy="143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59653" y="192173"/>
            <a:ext cx="3857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Межмуниципальный центр (2-й уровень)</a:t>
            </a:r>
          </a:p>
          <a:p>
            <a:pPr algn="ctr"/>
            <a:r>
              <a:rPr lang="ru-RU" sz="2400" b="1" dirty="0"/>
              <a:t>один на 200 тыс. насел.</a:t>
            </a:r>
          </a:p>
        </p:txBody>
      </p:sp>
      <p:pic>
        <p:nvPicPr>
          <p:cNvPr id="12" name="Picture 2" descr="C:\Users\razumniynv\Desktop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0447" y="6233292"/>
            <a:ext cx="614967" cy="624709"/>
          </a:xfrm>
          <a:prstGeom prst="rect">
            <a:avLst/>
          </a:prstGeom>
          <a:noFill/>
        </p:spPr>
      </p:pic>
      <p:pic>
        <p:nvPicPr>
          <p:cNvPr id="13" name="Picture 2" descr="C:\Users\razumniynv\Desktop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1423" y="6233292"/>
            <a:ext cx="614967" cy="624709"/>
          </a:xfrm>
          <a:prstGeom prst="rect">
            <a:avLst/>
          </a:prstGeom>
          <a:noFill/>
        </p:spPr>
      </p:pic>
      <p:cxnSp>
        <p:nvCxnSpPr>
          <p:cNvPr id="22" name="Прямая со стрелкой 21"/>
          <p:cNvCxnSpPr/>
          <p:nvPr/>
        </p:nvCxnSpPr>
        <p:spPr>
          <a:xfrm rot="5400000" flipH="1" flipV="1">
            <a:off x="4345769" y="5322107"/>
            <a:ext cx="1143008" cy="64294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V="1">
            <a:off x="6667504" y="5357826"/>
            <a:ext cx="1143008" cy="57150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09720" y="6286520"/>
            <a:ext cx="2071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Населенный пункт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53388" y="6357958"/>
            <a:ext cx="2160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Населенный пункт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24628" y="3786191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ЦРБ (1-й уровень) 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rot="5400000" flipH="1" flipV="1">
            <a:off x="5417736" y="2821380"/>
            <a:ext cx="135652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6000" y="2428868"/>
            <a:ext cx="2857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Перевод 25-30% пациентов из общего числа пациентов, доставленных бригадами СМП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66599" y="3640277"/>
            <a:ext cx="308950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Поликлиника при ЦРБ: оказание неотложной мед. помощи (65% из общего числа пациентов, доставленных бригадами СМП)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10182" y="4929199"/>
            <a:ext cx="150019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ОСМП при ЦРБ</a:t>
            </a:r>
          </a:p>
        </p:txBody>
      </p:sp>
      <p:pic>
        <p:nvPicPr>
          <p:cNvPr id="37" name="Picture 2" descr="Картинки по запросу автомобиль скорой медицинской помощи значок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82083" y="2643183"/>
            <a:ext cx="710501" cy="350493"/>
          </a:xfrm>
          <a:prstGeom prst="rect">
            <a:avLst/>
          </a:prstGeom>
          <a:noFill/>
        </p:spPr>
      </p:pic>
      <p:pic>
        <p:nvPicPr>
          <p:cNvPr id="2050" name="Picture 2" descr="Картинки по запросу автомобиль скорой медицинской помощи значок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09985" y="5429264"/>
            <a:ext cx="678621" cy="452414"/>
          </a:xfrm>
          <a:prstGeom prst="rect">
            <a:avLst/>
          </a:prstGeom>
          <a:noFill/>
        </p:spPr>
      </p:pic>
      <p:pic>
        <p:nvPicPr>
          <p:cNvPr id="39" name="Picture 2" descr="Картинки по запросу автомобиль скорой медицинской помощи значок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7637" y="5429264"/>
            <a:ext cx="678621" cy="452414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4188906" y="1797344"/>
            <a:ext cx="414340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ОСМП при межмуниципальном центре</a:t>
            </a:r>
          </a:p>
        </p:txBody>
      </p:sp>
    </p:spTree>
    <p:extLst>
      <p:ext uri="{BB962C8B-B14F-4D97-AF65-F5344CB8AC3E}">
        <p14:creationId xmlns:p14="http://schemas.microsoft.com/office/powerpoint/2010/main" val="194991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BE7345F-1FF0-F64E-A35A-2962D8E7A83A}"/>
              </a:ext>
            </a:extLst>
          </p:cNvPr>
          <p:cNvSpPr txBox="1"/>
          <p:nvPr/>
        </p:nvSpPr>
        <p:spPr>
          <a:xfrm>
            <a:off x="8519949" y="2019169"/>
            <a:ext cx="33011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/>
              <a:t>Архангельская область</a:t>
            </a:r>
          </a:p>
          <a:p>
            <a:pPr marL="342900" indent="-342900">
              <a:buAutoNum type="arabicPeriod"/>
            </a:pPr>
            <a:r>
              <a:rPr lang="ru-RU" sz="2000" dirty="0"/>
              <a:t>Вологодская область</a:t>
            </a:r>
          </a:p>
          <a:p>
            <a:pPr marL="342900" indent="-342900">
              <a:buAutoNum type="arabicPeriod"/>
            </a:pPr>
            <a:r>
              <a:rPr lang="ru-RU" sz="2000" dirty="0"/>
              <a:t>Калининградская область</a:t>
            </a:r>
          </a:p>
          <a:p>
            <a:pPr marL="342900" indent="-342900">
              <a:buAutoNum type="arabicPeriod"/>
            </a:pPr>
            <a:r>
              <a:rPr lang="ru-RU" sz="2000" dirty="0"/>
              <a:t>Ленинградская область</a:t>
            </a:r>
          </a:p>
          <a:p>
            <a:pPr marL="342900" indent="-342900">
              <a:buAutoNum type="arabicPeriod"/>
            </a:pPr>
            <a:r>
              <a:rPr lang="ru-RU" sz="2000" dirty="0"/>
              <a:t>Мурманская область</a:t>
            </a:r>
          </a:p>
          <a:p>
            <a:pPr marL="342900" indent="-342900">
              <a:buAutoNum type="arabicPeriod"/>
            </a:pPr>
            <a:r>
              <a:rPr lang="ru-RU" sz="2000" dirty="0"/>
              <a:t>Ненецкий автономный округ</a:t>
            </a:r>
          </a:p>
          <a:p>
            <a:pPr marL="342900" indent="-342900">
              <a:buAutoNum type="arabicPeriod"/>
            </a:pPr>
            <a:r>
              <a:rPr lang="ru-RU" sz="2000" dirty="0"/>
              <a:t>Новгородская область</a:t>
            </a:r>
          </a:p>
          <a:p>
            <a:pPr marL="342900" indent="-342900">
              <a:buAutoNum type="arabicPeriod"/>
            </a:pPr>
            <a:r>
              <a:rPr lang="ru-RU" sz="2000" dirty="0"/>
              <a:t>Псковская область</a:t>
            </a:r>
          </a:p>
          <a:p>
            <a:pPr marL="342900" indent="-342900">
              <a:buAutoNum type="arabicPeriod"/>
            </a:pPr>
            <a:r>
              <a:rPr lang="ru-RU" sz="2000" dirty="0"/>
              <a:t>Республика Карелия</a:t>
            </a:r>
          </a:p>
          <a:p>
            <a:pPr marL="342900" indent="-342900">
              <a:buAutoNum type="arabicPeriod"/>
            </a:pPr>
            <a:r>
              <a:rPr lang="ru-RU" sz="2000" dirty="0"/>
              <a:t>Республика Коми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6DF5C156-4460-CE45-A4A8-25154C4B7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944" y="1723150"/>
            <a:ext cx="7597818" cy="4377690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841B550C-D32E-CF4F-A50B-02EB71913AA9}"/>
              </a:ext>
            </a:extLst>
          </p:cNvPr>
          <p:cNvSpPr txBox="1">
            <a:spLocks/>
          </p:cNvSpPr>
          <p:nvPr/>
        </p:nvSpPr>
        <p:spPr bwMode="black">
          <a:xfrm>
            <a:off x="2031440" y="249989"/>
            <a:ext cx="7729728" cy="95870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/>
              <a:t>Состав округа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46229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 noGrp="1"/>
          </p:cNvGrpSpPr>
          <p:nvPr/>
        </p:nvGrpSpPr>
        <p:grpSpPr bwMode="auto">
          <a:xfrm>
            <a:off x="5024430" y="3140968"/>
            <a:ext cx="2810106" cy="1502478"/>
            <a:chOff x="150" y="2319"/>
            <a:chExt cx="934" cy="562"/>
          </a:xfrm>
        </p:grpSpPr>
        <p:pic>
          <p:nvPicPr>
            <p:cNvPr id="6" name="Picture 38" descr="m01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0" y="2346"/>
              <a:ext cx="934" cy="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3" descr="med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84" y="2319"/>
              <a:ext cx="20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39" descr="Hospit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2597" y="5143513"/>
            <a:ext cx="1211943" cy="105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9" descr="Hospit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10711" y="5143513"/>
            <a:ext cx="1211943" cy="105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 стрелкой 17"/>
          <p:cNvCxnSpPr/>
          <p:nvPr/>
        </p:nvCxnSpPr>
        <p:spPr>
          <a:xfrm flipV="1">
            <a:off x="3238480" y="4214818"/>
            <a:ext cx="1714512" cy="107157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7739074" y="4214818"/>
            <a:ext cx="1500198" cy="107157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53322" y="2714620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Областная (краевая, республиканская) больница (3-й уровень)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92810" y="6273226"/>
            <a:ext cx="2875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Межмуниципальный центр (2-й уровень)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0" y="6273226"/>
            <a:ext cx="278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Межмуниципальный центр (2-й уровень)</a:t>
            </a:r>
          </a:p>
        </p:txBody>
      </p:sp>
      <p:pic>
        <p:nvPicPr>
          <p:cNvPr id="1026" name="Picture 2" descr="Картинки по запросу автомобиль скорой медицинской помощи значок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2795" y="4286257"/>
            <a:ext cx="710501" cy="350493"/>
          </a:xfrm>
          <a:prstGeom prst="rect">
            <a:avLst/>
          </a:prstGeom>
          <a:noFill/>
        </p:spPr>
      </p:pic>
      <p:pic>
        <p:nvPicPr>
          <p:cNvPr id="24" name="Picture 2" descr="Картинки по запросу автомобиль скорой медицинской помощи значок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82082" y="4572008"/>
            <a:ext cx="642942" cy="317166"/>
          </a:xfrm>
          <a:prstGeom prst="rect">
            <a:avLst/>
          </a:prstGeom>
          <a:noFill/>
        </p:spPr>
      </p:pic>
      <p:pic>
        <p:nvPicPr>
          <p:cNvPr id="1027" name="Picture 3" descr="C:\Users\Николай\Desktop\Безымянный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8480" y="3786191"/>
            <a:ext cx="1071570" cy="371159"/>
          </a:xfrm>
          <a:prstGeom prst="rect">
            <a:avLst/>
          </a:prstGeom>
          <a:noFill/>
        </p:spPr>
      </p:pic>
      <p:pic>
        <p:nvPicPr>
          <p:cNvPr id="25" name="Picture 3" descr="C:\Users\Николай\Desktop\Безымянный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95868" y="1857365"/>
            <a:ext cx="1071570" cy="371159"/>
          </a:xfrm>
          <a:prstGeom prst="rect">
            <a:avLst/>
          </a:prstGeom>
          <a:noFill/>
        </p:spPr>
      </p:pic>
      <p:pic>
        <p:nvPicPr>
          <p:cNvPr id="1029" name="Picture 5" descr="Картинки по запросу госпиталь скорой медицинской помощи значок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52993" y="0"/>
            <a:ext cx="2806085" cy="1714512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7759078" y="285727"/>
            <a:ext cx="33575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Федеральный центр специализированной мед. помощи (3-й уровень)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 flipH="1" flipV="1">
            <a:off x="5810248" y="2357430"/>
            <a:ext cx="114300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3" descr="C:\Users\Николай\Desktop\Безымянный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739206" y="4143381"/>
            <a:ext cx="1071570" cy="371159"/>
          </a:xfrm>
          <a:prstGeom prst="rect">
            <a:avLst/>
          </a:prstGeom>
          <a:noFill/>
        </p:spPr>
      </p:pic>
      <p:pic>
        <p:nvPicPr>
          <p:cNvPr id="30" name="Picture 2" descr="Картинки по запросу автомобиль скорой медицинской помощи значок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67372" y="2357430"/>
            <a:ext cx="642942" cy="317166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>
            <a:off x="4167174" y="4643447"/>
            <a:ext cx="4071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Перевод 1-2% пациентов из общего числа пациентов, доставленных в межмуниципальный центр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524000" y="2071679"/>
            <a:ext cx="26432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ТЦМК, станция скорой мед. помощи: </a:t>
            </a:r>
            <a:r>
              <a:rPr lang="ru-RU" sz="1600" dirty="0"/>
              <a:t>медицинская эвакуация наземным транспортом и воздушными судами</a:t>
            </a:r>
          </a:p>
        </p:txBody>
      </p:sp>
      <p:pic>
        <p:nvPicPr>
          <p:cNvPr id="1031" name="Picture 7" descr="Картинки по запросу звезда жизни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52662" y="1357298"/>
            <a:ext cx="736474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79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5791" y="829738"/>
            <a:ext cx="4257676" cy="464347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000" b="1" dirty="0"/>
              <a:t>Основные профили экстренной медицинской помощи в межмуниципальных центрах на 2-м уровне (одна на 200 тыс. населения):</a:t>
            </a:r>
          </a:p>
          <a:p>
            <a:pPr indent="0">
              <a:buNone/>
            </a:pPr>
            <a:endParaRPr lang="ru-RU" sz="2000" b="1" dirty="0"/>
          </a:p>
          <a:p>
            <a:r>
              <a:rPr lang="ru-RU" sz="2000" dirty="0"/>
              <a:t>кардиология,</a:t>
            </a:r>
          </a:p>
          <a:p>
            <a:r>
              <a:rPr lang="ru-RU" sz="2000" dirty="0"/>
              <a:t>неврология,</a:t>
            </a:r>
          </a:p>
          <a:p>
            <a:r>
              <a:rPr lang="ru-RU" sz="2000" dirty="0"/>
              <a:t>хирургия,</a:t>
            </a:r>
          </a:p>
          <a:p>
            <a:r>
              <a:rPr lang="ru-RU" sz="2000" dirty="0"/>
              <a:t>травматология,</a:t>
            </a:r>
          </a:p>
          <a:p>
            <a:r>
              <a:rPr lang="ru-RU" sz="2000" dirty="0"/>
              <a:t>гинекология</a:t>
            </a:r>
            <a:r>
              <a:rPr lang="ru-RU" sz="2000" dirty="0" smtClean="0"/>
              <a:t>,</a:t>
            </a:r>
            <a:endParaRPr lang="ru-RU" sz="2000" dirty="0"/>
          </a:p>
          <a:p>
            <a:endParaRPr lang="en-GB" sz="20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738362" y="829738"/>
            <a:ext cx="5212337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defTabSz="914400">
              <a:spcBef>
                <a:spcPct val="20000"/>
              </a:spcBef>
              <a:defRPr/>
            </a:pPr>
            <a:r>
              <a:rPr lang="ru-RU" sz="2000" b="1" dirty="0"/>
              <a:t>«Узкие» профили экстренной медицинской помощи в медицинских организациях 3-го уровня (одна на 1 млн. насел.):</a:t>
            </a:r>
          </a:p>
          <a:p>
            <a:pPr marL="342900" defTabSz="914400">
              <a:spcBef>
                <a:spcPct val="20000"/>
              </a:spcBef>
              <a:defRPr/>
            </a:pPr>
            <a:endParaRPr lang="ru-RU" sz="2000" b="1" dirty="0"/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 smtClean="0"/>
              <a:t>Урология       400 тыс.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 err="1" smtClean="0"/>
              <a:t>Нейрогирургия</a:t>
            </a:r>
            <a:r>
              <a:rPr lang="ru-RU" sz="2000" dirty="0" smtClean="0"/>
              <a:t>       500 тыс.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/>
              <a:t>Офтальмология     500 тыс.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/>
              <a:t>Оториноларингология   </a:t>
            </a:r>
            <a:r>
              <a:rPr lang="ru-RU" sz="2000" dirty="0" smtClean="0"/>
              <a:t>    500 </a:t>
            </a:r>
            <a:r>
              <a:rPr lang="ru-RU" sz="2000" dirty="0"/>
              <a:t>тыс.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 smtClean="0"/>
              <a:t>сердечно-сосудистая хирургия      1 млн.</a:t>
            </a:r>
            <a:endParaRPr lang="ru-RU" sz="2000" dirty="0"/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/>
              <a:t>челюстно-лицевая </a:t>
            </a:r>
            <a:r>
              <a:rPr lang="ru-RU" sz="2000" dirty="0" smtClean="0"/>
              <a:t>хирургия         1 </a:t>
            </a:r>
            <a:r>
              <a:rPr lang="ru-RU" sz="2000" dirty="0"/>
              <a:t>млн</a:t>
            </a:r>
            <a:r>
              <a:rPr lang="ru-RU" sz="2000" dirty="0" smtClean="0"/>
              <a:t>.</a:t>
            </a:r>
            <a:endParaRPr lang="ru-RU" sz="2000" dirty="0"/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 err="1" smtClean="0"/>
              <a:t>Вертебрология</a:t>
            </a:r>
            <a:r>
              <a:rPr lang="ru-RU" sz="2000" dirty="0" smtClean="0"/>
              <a:t>    более    </a:t>
            </a:r>
            <a:r>
              <a:rPr lang="ru-RU" sz="2000" dirty="0" smtClean="0"/>
              <a:t> </a:t>
            </a:r>
            <a:r>
              <a:rPr lang="ru-RU" sz="2000" dirty="0"/>
              <a:t>1 млн</a:t>
            </a:r>
            <a:r>
              <a:rPr lang="ru-RU" sz="2000" dirty="0" smtClean="0"/>
              <a:t>.</a:t>
            </a:r>
            <a:endParaRPr lang="ru-RU" sz="2000" dirty="0"/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 err="1" smtClean="0"/>
              <a:t>комбустиология</a:t>
            </a:r>
            <a:r>
              <a:rPr lang="ru-RU" sz="2000" dirty="0" smtClean="0"/>
              <a:t> </a:t>
            </a:r>
            <a:r>
              <a:rPr lang="ru-RU" sz="2000" dirty="0"/>
              <a:t>и </a:t>
            </a:r>
            <a:r>
              <a:rPr lang="ru-RU" sz="2000" dirty="0" smtClean="0"/>
              <a:t>другие      2 млн..</a:t>
            </a:r>
            <a:endParaRPr lang="ru-RU" sz="2000" dirty="0"/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2000" dirty="0"/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352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5500" y="3009900"/>
            <a:ext cx="925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/>
              <a:t>СПАСИБО ЗА ВНИМАНИЕ</a:t>
            </a:r>
            <a:endParaRPr lang="ru-RU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4E6871-A78A-814E-B7CA-B92D5D449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370" y="144885"/>
            <a:ext cx="7729728" cy="8641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Численность</a:t>
            </a:r>
            <a:r>
              <a:rPr lang="ru-RU" sz="3600" dirty="0"/>
              <a:t> </a:t>
            </a:r>
            <a:r>
              <a:rPr lang="ru-RU" sz="4400" dirty="0"/>
              <a:t>населения</a:t>
            </a:r>
            <a:endParaRPr lang="ru-RU" sz="36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6C812FB9-2CE8-BA4E-8040-F0C9D2E2B2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274381"/>
              </p:ext>
            </p:extLst>
          </p:nvPr>
        </p:nvGraphicFramePr>
        <p:xfrm>
          <a:off x="367861" y="1172230"/>
          <a:ext cx="11435256" cy="5375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74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6F00BBF6-1758-4A4E-8F54-D81045D631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558771"/>
              </p:ext>
            </p:extLst>
          </p:nvPr>
        </p:nvGraphicFramePr>
        <p:xfrm>
          <a:off x="662152" y="1135118"/>
          <a:ext cx="8094986" cy="559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E5EEAEE-F008-E44D-8304-7B5D445BF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370" y="144885"/>
            <a:ext cx="7729728" cy="8641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Численность</a:t>
            </a:r>
            <a:r>
              <a:rPr lang="ru-RU" sz="3600" dirty="0"/>
              <a:t> </a:t>
            </a:r>
            <a:r>
              <a:rPr lang="ru-RU" sz="4400" dirty="0"/>
              <a:t>населения</a:t>
            </a:r>
            <a:endParaRPr lang="ru-RU" sz="36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84DA3D0-6482-6F40-9246-1B4B61EE558D}"/>
              </a:ext>
            </a:extLst>
          </p:cNvPr>
          <p:cNvSpPr txBox="1"/>
          <p:nvPr/>
        </p:nvSpPr>
        <p:spPr>
          <a:xfrm>
            <a:off x="9406758" y="2217683"/>
            <a:ext cx="2543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Отмечается прирост численности взрослого населения в СЗФО период с 2015 по 2017 год</a:t>
            </a:r>
          </a:p>
        </p:txBody>
      </p:sp>
    </p:spTree>
    <p:extLst>
      <p:ext uri="{BB962C8B-B14F-4D97-AF65-F5344CB8AC3E}">
        <p14:creationId xmlns:p14="http://schemas.microsoft.com/office/powerpoint/2010/main" val="181251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6C891F-F799-7749-9AF6-8B318F87B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013" y="165906"/>
            <a:ext cx="9911256" cy="790536"/>
          </a:xfrm>
        </p:spPr>
        <p:txBody>
          <a:bodyPr>
            <a:normAutofit fontScale="90000"/>
          </a:bodyPr>
          <a:lstStyle/>
          <a:p>
            <a:r>
              <a:rPr lang="ru-RU" dirty="0"/>
              <a:t>Обеспеченность населения </a:t>
            </a:r>
            <a:r>
              <a:rPr lang="ru-RU" dirty="0" err="1"/>
              <a:t>сзфо</a:t>
            </a:r>
            <a:r>
              <a:rPr lang="ru-RU" dirty="0"/>
              <a:t> хирургическими койками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3E42608D-C228-2C45-B96F-BE52BE00F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527710"/>
              </p:ext>
            </p:extLst>
          </p:nvPr>
        </p:nvGraphicFramePr>
        <p:xfrm>
          <a:off x="683171" y="1082564"/>
          <a:ext cx="10815145" cy="5366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8608">
                  <a:extLst>
                    <a:ext uri="{9D8B030D-6E8A-4147-A177-3AD203B41FA5}">
                      <a16:colId xmlns="" xmlns:a16="http://schemas.microsoft.com/office/drawing/2014/main" val="4084099977"/>
                    </a:ext>
                  </a:extLst>
                </a:gridCol>
                <a:gridCol w="1965435">
                  <a:extLst>
                    <a:ext uri="{9D8B030D-6E8A-4147-A177-3AD203B41FA5}">
                      <a16:colId xmlns="" xmlns:a16="http://schemas.microsoft.com/office/drawing/2014/main" val="1819171484"/>
                    </a:ext>
                  </a:extLst>
                </a:gridCol>
                <a:gridCol w="2469931">
                  <a:extLst>
                    <a:ext uri="{9D8B030D-6E8A-4147-A177-3AD203B41FA5}">
                      <a16:colId xmlns="" xmlns:a16="http://schemas.microsoft.com/office/drawing/2014/main" val="1503594133"/>
                    </a:ext>
                  </a:extLst>
                </a:gridCol>
                <a:gridCol w="1986455">
                  <a:extLst>
                    <a:ext uri="{9D8B030D-6E8A-4147-A177-3AD203B41FA5}">
                      <a16:colId xmlns="" xmlns:a16="http://schemas.microsoft.com/office/drawing/2014/main" val="2441182344"/>
                    </a:ext>
                  </a:extLst>
                </a:gridCol>
                <a:gridCol w="1744716">
                  <a:extLst>
                    <a:ext uri="{9D8B030D-6E8A-4147-A177-3AD203B41FA5}">
                      <a16:colId xmlns="" xmlns:a16="http://schemas.microsoft.com/office/drawing/2014/main" val="1028246850"/>
                    </a:ext>
                  </a:extLst>
                </a:gridCol>
              </a:tblGrid>
              <a:tr h="420415">
                <a:tc rowSpan="2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Количество ЛПУ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Количество хирургических отделений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Количество хирургических коек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3765777"/>
                  </a:ext>
                </a:extLst>
              </a:tr>
              <a:tr h="589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2016 год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2017 год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204908"/>
                  </a:ext>
                </a:extLst>
              </a:tr>
              <a:tr h="391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Архангельская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8864318"/>
                  </a:ext>
                </a:extLst>
              </a:tr>
              <a:tr h="418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Вологодская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8457163"/>
                  </a:ext>
                </a:extLst>
              </a:tr>
              <a:tr h="568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Калининградская область</a:t>
                      </a:r>
                    </a:p>
                    <a:p>
                      <a:pPr algn="l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8637330"/>
                  </a:ext>
                </a:extLst>
              </a:tr>
              <a:tr h="4250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Ленинградская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656275"/>
                  </a:ext>
                </a:extLst>
              </a:tr>
              <a:tr h="392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Мурманская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18883540"/>
                  </a:ext>
                </a:extLst>
              </a:tr>
              <a:tr h="568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Ненецкий автономный 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6628165"/>
                  </a:ext>
                </a:extLst>
              </a:tr>
              <a:tr h="392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Новгородская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6218361"/>
                  </a:ext>
                </a:extLst>
              </a:tr>
              <a:tr h="392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Псковская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1653415"/>
                  </a:ext>
                </a:extLst>
              </a:tr>
              <a:tr h="392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Республика Карелия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0821107"/>
                  </a:ext>
                </a:extLst>
              </a:tr>
              <a:tr h="392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Республика Коми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86791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95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369B23E9-F0EB-2040-A21E-D2445E57D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314510"/>
              </p:ext>
            </p:extLst>
          </p:nvPr>
        </p:nvGraphicFramePr>
        <p:xfrm>
          <a:off x="334218" y="1184765"/>
          <a:ext cx="5855566" cy="4993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8D1326A-8D43-014C-943E-9D80CF0F7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013" y="165906"/>
            <a:ext cx="9911256" cy="790536"/>
          </a:xfrm>
        </p:spPr>
        <p:txBody>
          <a:bodyPr>
            <a:normAutofit fontScale="90000"/>
          </a:bodyPr>
          <a:lstStyle/>
          <a:p>
            <a:r>
              <a:rPr lang="ru-RU" dirty="0"/>
              <a:t>Обеспеченность населения </a:t>
            </a:r>
            <a:r>
              <a:rPr lang="ru-RU" dirty="0" err="1"/>
              <a:t>сзфо</a:t>
            </a:r>
            <a:r>
              <a:rPr lang="ru-RU" dirty="0"/>
              <a:t> хирургическими койками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180F247E-605A-F94D-A06E-3EC72AEC4F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572156"/>
              </p:ext>
            </p:extLst>
          </p:nvPr>
        </p:nvGraphicFramePr>
        <p:xfrm>
          <a:off x="6189784" y="1371490"/>
          <a:ext cx="5752123" cy="4941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200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E0EE9E-9254-0749-A8D5-8F3981F12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2692"/>
            <a:ext cx="7729728" cy="1188720"/>
          </a:xfrm>
        </p:spPr>
        <p:txBody>
          <a:bodyPr/>
          <a:lstStyle/>
          <a:p>
            <a:r>
              <a:rPr lang="ru-RU" dirty="0"/>
              <a:t>Обеспеченность населения кадрами врачей-хирургов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CBD70C5F-9E2F-0644-BE61-0014055582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717414"/>
              </p:ext>
            </p:extLst>
          </p:nvPr>
        </p:nvGraphicFramePr>
        <p:xfrm>
          <a:off x="6791202" y="1500554"/>
          <a:ext cx="5400797" cy="5263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EFC7C5B-A328-B14E-92B3-08F830741040}"/>
              </a:ext>
            </a:extLst>
          </p:cNvPr>
          <p:cNvSpPr txBox="1"/>
          <p:nvPr/>
        </p:nvSpPr>
        <p:spPr>
          <a:xfrm>
            <a:off x="398584" y="1885342"/>
            <a:ext cx="59201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/>
              <a:t>Численность кадров врачей-хирургов по СЗФО:</a:t>
            </a:r>
          </a:p>
          <a:p>
            <a:endParaRPr lang="ru-RU" sz="2000" dirty="0"/>
          </a:p>
          <a:p>
            <a:r>
              <a:rPr lang="ru-RU" sz="2000" dirty="0"/>
              <a:t>Число штатных должностей хирургов – 2137,5</a:t>
            </a:r>
          </a:p>
          <a:p>
            <a:endParaRPr lang="ru-RU" sz="2000" dirty="0"/>
          </a:p>
          <a:p>
            <a:r>
              <a:rPr lang="ru-RU" sz="2000" dirty="0"/>
              <a:t>Число физических лиц хирургов – 1385,25</a:t>
            </a:r>
          </a:p>
          <a:p>
            <a:endParaRPr lang="ru-RU" sz="2000" dirty="0"/>
          </a:p>
          <a:p>
            <a:r>
              <a:rPr lang="ru-RU" sz="2000" dirty="0"/>
              <a:t>Число занятых штатных должностей хирургов – 1716,13</a:t>
            </a:r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i="1" dirty="0"/>
              <a:t>По сравнению с 2016 годом показатель обеспеченности врачами хирургами на 10 тыс. взрослого населения увеличился с </a:t>
            </a:r>
            <a:r>
              <a:rPr lang="ru-RU" sz="2000" b="1" i="1" dirty="0">
                <a:solidFill>
                  <a:srgbClr val="C00000"/>
                </a:solidFill>
              </a:rPr>
              <a:t>2,7</a:t>
            </a:r>
            <a:r>
              <a:rPr lang="ru-RU" sz="2000" i="1" dirty="0"/>
              <a:t> до </a:t>
            </a:r>
            <a:r>
              <a:rPr lang="ru-RU" sz="2000" b="1" i="1" dirty="0">
                <a:solidFill>
                  <a:srgbClr val="C00000"/>
                </a:solidFill>
              </a:rPr>
              <a:t>2,9</a:t>
            </a:r>
          </a:p>
        </p:txBody>
      </p:sp>
    </p:spTree>
    <p:extLst>
      <p:ext uri="{BB962C8B-B14F-4D97-AF65-F5344CB8AC3E}">
        <p14:creationId xmlns:p14="http://schemas.microsoft.com/office/powerpoint/2010/main" val="52107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FB57BB-DFF1-0D4D-A3AC-7ED31B170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90969"/>
            <a:ext cx="10855569" cy="468598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Показатели работы хирургического стационара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79A2550A-C19D-B943-8AE2-8F1C23FA5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918240"/>
              </p:ext>
            </p:extLst>
          </p:nvPr>
        </p:nvGraphicFramePr>
        <p:xfrm>
          <a:off x="0" y="1364254"/>
          <a:ext cx="3901734" cy="3957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5">
            <a:extLst>
              <a:ext uri="{FF2B5EF4-FFF2-40B4-BE49-F238E27FC236}">
                <a16:creationId xmlns="" xmlns:a16="http://schemas.microsoft.com/office/drawing/2014/main" id="{753BCC36-0AD6-0E47-B94D-5BBB97DEB9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04667"/>
              </p:ext>
            </p:extLst>
          </p:nvPr>
        </p:nvGraphicFramePr>
        <p:xfrm>
          <a:off x="3901734" y="1364254"/>
          <a:ext cx="4110401" cy="3957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Объект 5">
            <a:extLst>
              <a:ext uri="{FF2B5EF4-FFF2-40B4-BE49-F238E27FC236}">
                <a16:creationId xmlns="" xmlns:a16="http://schemas.microsoft.com/office/drawing/2014/main" id="{BE1703EB-E6DC-D042-86C8-A537131145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377621"/>
              </p:ext>
            </p:extLst>
          </p:nvPr>
        </p:nvGraphicFramePr>
        <p:xfrm>
          <a:off x="8012135" y="1364254"/>
          <a:ext cx="4110401" cy="3957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85419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2564E23C-4AB0-2840-A756-79402F899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933501"/>
              </p:ext>
            </p:extLst>
          </p:nvPr>
        </p:nvGraphicFramePr>
        <p:xfrm>
          <a:off x="299803" y="659566"/>
          <a:ext cx="11662348" cy="619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9D84B6F0-BADC-F544-8AAB-27F95E1C6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90969"/>
            <a:ext cx="10855569" cy="468598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Показатели работы хирургического стационара </a:t>
            </a:r>
          </a:p>
        </p:txBody>
      </p:sp>
    </p:spTree>
    <p:extLst>
      <p:ext uri="{BB962C8B-B14F-4D97-AF65-F5344CB8AC3E}">
        <p14:creationId xmlns:p14="http://schemas.microsoft.com/office/powerpoint/2010/main" val="3735412205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{306A91D7-EAB2-184D-A4CD-64C366C14323}tf10001120</Template>
  <TotalTime>1384</TotalTime>
  <Words>809</Words>
  <Application>Microsoft Office PowerPoint</Application>
  <PresentationFormat>Произвольный</PresentationFormat>
  <Paragraphs>207</Paragraphs>
  <Slides>22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Посылка</vt:lpstr>
      <vt:lpstr>итоговый Отчёт о работе хирургической  службы северо-западного федерального округа за 2017 год</vt:lpstr>
      <vt:lpstr>Презентация PowerPoint</vt:lpstr>
      <vt:lpstr>Численность населения</vt:lpstr>
      <vt:lpstr>Численность населения</vt:lpstr>
      <vt:lpstr>Обеспеченность населения сзфо хирургическими койками</vt:lpstr>
      <vt:lpstr>Обеспеченность населения сзфо хирургическими койками</vt:lpstr>
      <vt:lpstr>Обеспеченность населения кадрами врачей-хирургов</vt:lpstr>
      <vt:lpstr>Показатели работы хирургического стационара </vt:lpstr>
      <vt:lpstr>Показатели работы хирургического стационара </vt:lpstr>
      <vt:lpstr>Показатели работы хирургического стационара </vt:lpstr>
      <vt:lpstr>Показатели работы экстренной хирургической службы </vt:lpstr>
      <vt:lpstr>Показатели деятельности круглосуточного стационара</vt:lpstr>
      <vt:lpstr>Сведения об оперативных вмешательствах</vt:lpstr>
      <vt:lpstr>Сведения об оперативных вмешательствах</vt:lpstr>
      <vt:lpstr>Сведения об отделениях хирургической инфекции</vt:lpstr>
      <vt:lpstr>Показатели работы хирургической службы поликлиники</vt:lpstr>
      <vt:lpstr>Операции, выполненные в поликлинике</vt:lpstr>
      <vt:lpstr>Работа анестезиологической службы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Отчёт о работе хирургической  службы северо-западного федерального округа за 2017 год</dc:title>
  <dc:creator>Дмитрий Попов</dc:creator>
  <cp:lastModifiedBy>roh</cp:lastModifiedBy>
  <cp:revision>41</cp:revision>
  <cp:lastPrinted>2018-04-04T07:06:07Z</cp:lastPrinted>
  <dcterms:created xsi:type="dcterms:W3CDTF">2018-03-20T16:19:18Z</dcterms:created>
  <dcterms:modified xsi:type="dcterms:W3CDTF">2018-04-04T08:01:50Z</dcterms:modified>
</cp:coreProperties>
</file>