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93" r:id="rId2"/>
    <p:sldId id="294" r:id="rId3"/>
    <p:sldId id="265" r:id="rId4"/>
    <p:sldId id="283" r:id="rId5"/>
    <p:sldId id="266" r:id="rId6"/>
    <p:sldId id="284" r:id="rId7"/>
    <p:sldId id="295" r:id="rId8"/>
    <p:sldId id="267" r:id="rId9"/>
    <p:sldId id="268" r:id="rId10"/>
    <p:sldId id="269" r:id="rId11"/>
    <p:sldId id="306" r:id="rId12"/>
    <p:sldId id="315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16" r:id="rId28"/>
    <p:sldId id="317" r:id="rId29"/>
    <p:sldId id="272" r:id="rId30"/>
    <p:sldId id="322" r:id="rId31"/>
    <p:sldId id="323" r:id="rId32"/>
    <p:sldId id="303" r:id="rId33"/>
    <p:sldId id="304" r:id="rId34"/>
    <p:sldId id="305" r:id="rId35"/>
    <p:sldId id="319" r:id="rId36"/>
    <p:sldId id="320" r:id="rId37"/>
    <p:sldId id="321" r:id="rId38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90" d="100"/>
          <a:sy n="90" d="100"/>
        </p:scale>
        <p:origin x="-151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Обеспеченность населения койками на 10000 населения</a:t>
            </a:r>
            <a:endParaRPr lang="ru-RU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0727951715190506"/>
          <c:y val="0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-2.91519491406372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694351683605404E-2"/>
                  <c:y val="-2.0749328505982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7279237109559E-2"/>
                  <c:y val="-4.1498657011965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236754226573431E-2"/>
                  <c:y val="-6.224798551794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5247415117328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4982338968764827E-2"/>
                  <c:y val="8.2997314023931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6033572027350496E-2"/>
                  <c:y val="-4.149865701196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2879872851593164E-3"/>
                  <c:y val="-6.224798551794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74911694843823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ЮФО</c:v>
                </c:pt>
                <c:pt idx="1">
                  <c:v>Г. СЕВАСТОПОЛЬ</c:v>
                </c:pt>
                <c:pt idx="2">
                  <c:v>РЕСПУБЛИКА КАЛМЫКИЯ</c:v>
                </c:pt>
                <c:pt idx="3">
                  <c:v>РЕСПУБЛИКА КРЫМ</c:v>
                </c:pt>
                <c:pt idx="4">
                  <c:v>ВОЛГОГРАДСКАЯ ОБЛАСТЬ</c:v>
                </c:pt>
                <c:pt idx="5">
                  <c:v>КРАСНОДАРСКИЙ КРАЙ</c:v>
                </c:pt>
                <c:pt idx="6">
                  <c:v>РОСТОВСКАЯ ОБЛАСТЬ</c:v>
                </c:pt>
                <c:pt idx="7">
                  <c:v>РЕСПУБЛИКА АДЫГЕЯ</c:v>
                </c:pt>
                <c:pt idx="8">
                  <c:v>АСТРАХАНСКАЯ ОБЛАСТЬ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6.75</c:v>
                </c:pt>
                <c:pt idx="1">
                  <c:v>6.14</c:v>
                </c:pt>
                <c:pt idx="2">
                  <c:v>4.7</c:v>
                </c:pt>
                <c:pt idx="3">
                  <c:v>7.94</c:v>
                </c:pt>
                <c:pt idx="4">
                  <c:v>7.7</c:v>
                </c:pt>
                <c:pt idx="5">
                  <c:v>8.6999999999999993</c:v>
                </c:pt>
                <c:pt idx="6">
                  <c:v>8.57</c:v>
                </c:pt>
                <c:pt idx="7">
                  <c:v>6.5</c:v>
                </c:pt>
                <c:pt idx="8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axId val="29165440"/>
        <c:axId val="29166976"/>
      </c:barChart>
      <c:catAx>
        <c:axId val="29165440"/>
        <c:scaling>
          <c:orientation val="minMax"/>
        </c:scaling>
        <c:delete val="0"/>
        <c:axPos val="l"/>
        <c:majorTickMark val="out"/>
        <c:minorTickMark val="none"/>
        <c:tickLblPos val="nextTo"/>
        <c:crossAx val="29166976"/>
        <c:crosses val="autoZero"/>
        <c:auto val="1"/>
        <c:lblAlgn val="ctr"/>
        <c:lblOffset val="100"/>
        <c:noMultiLvlLbl val="0"/>
      </c:catAx>
      <c:valAx>
        <c:axId val="291669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9165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ПОСЛЕОПЕРАЦИОННАЯ ЛЕТАЛЬНОСТЬ</a:t>
            </a:r>
            <a:endParaRPr lang="ru-RU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4866647048399582"/>
          <c:y val="0"/>
        </c:manualLayout>
      </c:layout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Обеспеченность населения койками на 10000 населения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ЮФО</c:v>
                </c:pt>
                <c:pt idx="1">
                  <c:v>РЕСПУБЛИКА КАЛМЫКИЯ</c:v>
                </c:pt>
                <c:pt idx="2">
                  <c:v>РОСТОВСКАЯ ОБЛАСТЬ</c:v>
                </c:pt>
                <c:pt idx="3">
                  <c:v>КРАСНОДАРСКИЙ КРАЙ</c:v>
                </c:pt>
                <c:pt idx="4">
                  <c:v>АСТРАХАНСКАЯ ОБЛАСТЬ</c:v>
                </c:pt>
                <c:pt idx="5">
                  <c:v>РЕСПУБЛИКА АДЫГЕЯ</c:v>
                </c:pt>
                <c:pt idx="6">
                  <c:v>РЕСПУБЛИКА КРЫМ</c:v>
                </c:pt>
                <c:pt idx="7">
                  <c:v>ВОЛГОГРАДСКАЯ ОБЛАСТЬ</c:v>
                </c:pt>
                <c:pt idx="8">
                  <c:v>Г. СЕВАСТОПОЛЬ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0.02</c:v>
                </c:pt>
                <c:pt idx="1">
                  <c:v>2.9999999999999997E-4</c:v>
                </c:pt>
                <c:pt idx="2">
                  <c:v>1.26E-2</c:v>
                </c:pt>
                <c:pt idx="3">
                  <c:v>1.72E-2</c:v>
                </c:pt>
                <c:pt idx="4">
                  <c:v>2.4E-2</c:v>
                </c:pt>
                <c:pt idx="5">
                  <c:v>2.3E-2</c:v>
                </c:pt>
                <c:pt idx="6">
                  <c:v>2.4299999999999999E-2</c:v>
                </c:pt>
                <c:pt idx="7">
                  <c:v>2.1999999999999999E-2</c:v>
                </c:pt>
                <c:pt idx="8">
                  <c:v>3.78E-2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100"/>
        <c:axId val="132746240"/>
        <c:axId val="132748032"/>
      </c:barChart>
      <c:catAx>
        <c:axId val="132746240"/>
        <c:scaling>
          <c:orientation val="minMax"/>
        </c:scaling>
        <c:delete val="0"/>
        <c:axPos val="l"/>
        <c:majorTickMark val="out"/>
        <c:minorTickMark val="none"/>
        <c:tickLblPos val="nextTo"/>
        <c:crossAx val="132748032"/>
        <c:crosses val="autoZero"/>
        <c:auto val="1"/>
        <c:lblAlgn val="ctr"/>
        <c:lblOffset val="100"/>
        <c:noMultiLvlLbl val="0"/>
      </c:catAx>
      <c:valAx>
        <c:axId val="132748032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13274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ЖЕЛУДОЧНО-КИШЕЧНЫЕ КРОВОТЕЧЕНИЯ (ЛЕТАЛЬНОСТЬ, %)</a:t>
            </a:r>
            <a:endParaRPr lang="ru-RU" sz="1800" dirty="0">
              <a:solidFill>
                <a:schemeClr val="tx2"/>
              </a:solidFill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1581547017100779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817110311893722"/>
          <c:y val="5.5895354660769621E-2"/>
          <c:w val="0.58288582319314342"/>
          <c:h val="0.539515671098273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1"/>
              <c:layout>
                <c:manualLayout>
                  <c:x val="-1.82671877232991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6575894771136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57198684639196E-2"/>
                  <c:y val="-2.799512576204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35279035402077E-2"/>
                  <c:y val="2.799512576204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267187723299161E-2"/>
                  <c:y val="1.3997562881020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7.82879473855678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957198684639196E-2"/>
                  <c:y val="2.5661902166720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2191964923711885E-2"/>
                  <c:y val="-2.799512576204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3047991230927971E-2"/>
                  <c:y val="-4.1992688643060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ЮФО</c:v>
                </c:pt>
                <c:pt idx="1">
                  <c:v>РЕСПУБЛИКА КАЛМЫКИЯ</c:v>
                </c:pt>
                <c:pt idx="2">
                  <c:v>РЕСПУБЛИКА КРЫМ</c:v>
                </c:pt>
                <c:pt idx="3">
                  <c:v>АСТРАХАНСКАЯ ОБЛАСТЬ</c:v>
                </c:pt>
                <c:pt idx="4">
                  <c:v>ВОЛГОГРАДСКАЯ ОБЛАСТЬ</c:v>
                </c:pt>
                <c:pt idx="5">
                  <c:v>КРАСНОДАРСКИЙ КРАЙ</c:v>
                </c:pt>
                <c:pt idx="6">
                  <c:v>Г. СЕВАСТОПОЛЬ</c:v>
                </c:pt>
                <c:pt idx="7">
                  <c:v>РЕСПУБЛИКА АДЫГЕЯ</c:v>
                </c:pt>
                <c:pt idx="8">
                  <c:v>РОСТОВСКАЯ ОБЛАСТЬ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8.9600000000000009</c:v>
                </c:pt>
                <c:pt idx="1">
                  <c:v>0</c:v>
                </c:pt>
                <c:pt idx="2">
                  <c:v>13.73</c:v>
                </c:pt>
                <c:pt idx="3">
                  <c:v>7.94</c:v>
                </c:pt>
                <c:pt idx="4">
                  <c:v>6.83</c:v>
                </c:pt>
                <c:pt idx="5">
                  <c:v>10.32</c:v>
                </c:pt>
                <c:pt idx="6">
                  <c:v>3.86</c:v>
                </c:pt>
                <c:pt idx="7">
                  <c:v>6.34</c:v>
                </c:pt>
                <c:pt idx="8">
                  <c:v>7.62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5"/>
        <c:axId val="133403008"/>
        <c:axId val="133404544"/>
      </c:barChart>
      <c:catAx>
        <c:axId val="133403008"/>
        <c:scaling>
          <c:orientation val="minMax"/>
        </c:scaling>
        <c:delete val="0"/>
        <c:axPos val="l"/>
        <c:majorTickMark val="out"/>
        <c:minorTickMark val="none"/>
        <c:tickLblPos val="nextTo"/>
        <c:crossAx val="133404544"/>
        <c:crosses val="autoZero"/>
        <c:auto val="1"/>
        <c:lblAlgn val="ctr"/>
        <c:lblOffset val="100"/>
        <c:noMultiLvlLbl val="0"/>
      </c:catAx>
      <c:valAx>
        <c:axId val="1334045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340300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 b="1" i="0" baseline="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ПРОБОДНАЯ ЯЗВА (ЛЕТАЛЬНОСТЬ, %)</a:t>
            </a:r>
          </a:p>
          <a:p>
            <a:pPr>
              <a:defRPr/>
            </a:pPr>
            <a:endParaRPr lang="ru-RU" sz="1800" dirty="0">
              <a:solidFill>
                <a:schemeClr val="tx2"/>
              </a:solidFill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30168260525028562"/>
          <c:y val="4.05929323549587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817105587735463"/>
          <c:y val="8.6689992999014212E-2"/>
          <c:w val="0.57766662670077229"/>
          <c:h val="0.585707628605639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c:spPr>
          </c:dPt>
          <c:dPt>
            <c:idx val="4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-1.17431921078351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57589477113567E-2"/>
                  <c:y val="-1.3997562881020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438392984742377E-2"/>
                  <c:y val="-5.1323804333440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8287947385567835E-3"/>
                  <c:y val="1.3997562881020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486384215670349E-2"/>
                  <c:y val="1.2597806592918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5667969308247902E-2"/>
                  <c:y val="1.3997562881020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3486384215670349E-2"/>
                  <c:y val="2.7995125762040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4791183338763147E-2"/>
                  <c:y val="-1.3997562881020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0010482571222769E-2"/>
                  <c:y val="8.39853772861216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ЮФО</c:v>
                </c:pt>
                <c:pt idx="1">
                  <c:v>РЕСПУБЛИКА КРЫМ</c:v>
                </c:pt>
                <c:pt idx="2">
                  <c:v>РЕСПУБЛИКА КАЛМЫКИЯ</c:v>
                </c:pt>
                <c:pt idx="3">
                  <c:v>АСТРАХАНСКАЯ ОБЛАСТЬ</c:v>
                </c:pt>
                <c:pt idx="4">
                  <c:v>РЕСПУБЛИКА АДЫГЕЯ</c:v>
                </c:pt>
                <c:pt idx="5">
                  <c:v>КРАСНОДАРСКИЙ КРАЙ</c:v>
                </c:pt>
                <c:pt idx="6">
                  <c:v>РОСТОВСКАЯ ОБЛАСТЬ</c:v>
                </c:pt>
                <c:pt idx="7">
                  <c:v>Г. СЕВАСТОПОЛЬ</c:v>
                </c:pt>
                <c:pt idx="8">
                  <c:v>ВОЛГОГРАДСКАЯ ОБЛАСТЬ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10.07</c:v>
                </c:pt>
                <c:pt idx="1">
                  <c:v>5.75</c:v>
                </c:pt>
                <c:pt idx="2">
                  <c:v>10.53</c:v>
                </c:pt>
                <c:pt idx="3">
                  <c:v>18.09</c:v>
                </c:pt>
                <c:pt idx="4">
                  <c:v>4.17</c:v>
                </c:pt>
                <c:pt idx="5">
                  <c:v>7.67</c:v>
                </c:pt>
                <c:pt idx="6">
                  <c:v>12.93</c:v>
                </c:pt>
                <c:pt idx="7">
                  <c:v>14.44</c:v>
                </c:pt>
                <c:pt idx="8">
                  <c:v>12.76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8"/>
        <c:overlap val="-17"/>
        <c:axId val="117597696"/>
        <c:axId val="132466176"/>
      </c:barChart>
      <c:catAx>
        <c:axId val="117597696"/>
        <c:scaling>
          <c:orientation val="minMax"/>
        </c:scaling>
        <c:delete val="0"/>
        <c:axPos val="l"/>
        <c:majorTickMark val="out"/>
        <c:minorTickMark val="none"/>
        <c:tickLblPos val="nextTo"/>
        <c:crossAx val="132466176"/>
        <c:crosses val="autoZero"/>
        <c:auto val="1"/>
        <c:lblAlgn val="ctr"/>
        <c:lblOffset val="100"/>
        <c:noMultiLvlLbl val="0"/>
      </c:catAx>
      <c:valAx>
        <c:axId val="1324661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759769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 b="1" i="0" baseline="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ОСТРАЯ КИШЕЧНАЯ НЕПРОХОДИМОСТЬ (ЛЕТАЛЬНОСТЬ, %)</a:t>
            </a:r>
          </a:p>
          <a:p>
            <a:pPr>
              <a:defRPr/>
            </a:pPr>
            <a:endParaRPr lang="ru-RU" sz="1800" dirty="0">
              <a:solidFill>
                <a:schemeClr val="tx2"/>
              </a:solidFill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18164108592574829"/>
          <c:y val="3.91931760668567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817110311893722"/>
          <c:y val="8.5290196514112807E-2"/>
          <c:w val="0.58288582319314342"/>
          <c:h val="0.557712502843599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-2.6095982461855991E-2"/>
                  <c:y val="1.3997562881020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743192107835174E-2"/>
                  <c:y val="1.3997562881020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876785969484755E-2"/>
                  <c:y val="1.3997562881020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57198684639196E-2"/>
                  <c:y val="1.3997562881020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438392984742377E-2"/>
                  <c:y val="2.7995125762040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35279035402077E-2"/>
                  <c:y val="-4.1992688643060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1335938616495804E-3"/>
                  <c:y val="-4.1992688643060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6962388600206362E-2"/>
                  <c:y val="2.799512576204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3486384215670349E-2"/>
                  <c:y val="2.799512576204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3486384215670349E-2"/>
                  <c:y val="-2.79962279323461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ЮФО</c:v>
                </c:pt>
                <c:pt idx="1">
                  <c:v>АСТРАХАНСКАЯ ОБЛАСТЬ</c:v>
                </c:pt>
                <c:pt idx="2">
                  <c:v>Г. СЕВАСТОПОЛЬ</c:v>
                </c:pt>
                <c:pt idx="3">
                  <c:v>КРАСНОДАРСКИЙ КРАЙ</c:v>
                </c:pt>
                <c:pt idx="4">
                  <c:v>РЕСПУБЛИКА КАЛМЫКИЯ</c:v>
                </c:pt>
                <c:pt idx="5">
                  <c:v>ВОЛГОГРАДСКАЯ ОБЛАСТЬ</c:v>
                </c:pt>
                <c:pt idx="6">
                  <c:v>РЕСПУБЛИКА АДЫГЕЯ</c:v>
                </c:pt>
                <c:pt idx="7">
                  <c:v>РЕСПУБЛИКА КРЫМ</c:v>
                </c:pt>
                <c:pt idx="8">
                  <c:v>РОСТОВСКАЯ ОБЛАСТЬ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7.57</c:v>
                </c:pt>
                <c:pt idx="1">
                  <c:v>5.77</c:v>
                </c:pt>
                <c:pt idx="2">
                  <c:v>0.89</c:v>
                </c:pt>
                <c:pt idx="3">
                  <c:v>6.14</c:v>
                </c:pt>
                <c:pt idx="4">
                  <c:v>2.04</c:v>
                </c:pt>
                <c:pt idx="5">
                  <c:v>9.34</c:v>
                </c:pt>
                <c:pt idx="6">
                  <c:v>8.33</c:v>
                </c:pt>
                <c:pt idx="7">
                  <c:v>1.71</c:v>
                </c:pt>
                <c:pt idx="8">
                  <c:v>8.35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74"/>
        <c:axId val="133468928"/>
        <c:axId val="133473408"/>
      </c:barChart>
      <c:catAx>
        <c:axId val="133468928"/>
        <c:scaling>
          <c:orientation val="minMax"/>
        </c:scaling>
        <c:delete val="0"/>
        <c:axPos val="l"/>
        <c:majorTickMark val="out"/>
        <c:minorTickMark val="none"/>
        <c:tickLblPos val="nextTo"/>
        <c:crossAx val="133473408"/>
        <c:crosses val="autoZero"/>
        <c:auto val="1"/>
        <c:lblAlgn val="ctr"/>
        <c:lblOffset val="100"/>
        <c:noMultiLvlLbl val="0"/>
      </c:catAx>
      <c:valAx>
        <c:axId val="1334734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3468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 b="1" i="0" baseline="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ОСТРЫЙ</a:t>
            </a:r>
            <a:r>
              <a:rPr lang="ru-RU" sz="1800" baseline="0" dirty="0" smtClean="0">
                <a:solidFill>
                  <a:schemeClr val="tx2"/>
                </a:solidFill>
                <a:latin typeface="Cambria" panose="02040503050406030204" pitchFamily="18" charset="0"/>
              </a:rPr>
              <a:t> ПАНКРЕАТИТ (ЛЕТАЛЬНОСТЬ, %)</a:t>
            </a:r>
          </a:p>
          <a:p>
            <a:pPr>
              <a:defRPr/>
            </a:pPr>
            <a:endParaRPr lang="ru-RU" sz="1800" dirty="0">
              <a:solidFill>
                <a:schemeClr val="tx2"/>
              </a:solidFill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26384343068059452"/>
          <c:y val="3.91931760668567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817110311893722"/>
          <c:y val="8.5290196514112807E-2"/>
          <c:w val="0.57505702845458673"/>
          <c:h val="0.587107384893741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-1.17431921078351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04799123092802E-2"/>
                  <c:y val="2.799512576204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6575894771136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657589477113567E-2"/>
                  <c:y val="5.1323804333440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181585092577553E-2"/>
                  <c:y val="-1.3997562881020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21815850925775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6576922172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0438392984742377E-2"/>
                  <c:y val="2.5661902166720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0438392984742331E-2"/>
                  <c:y val="1.3997562881020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1743192107835174E-2"/>
                  <c:y val="1.2597806592918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ЮФО</c:v>
                </c:pt>
                <c:pt idx="1">
                  <c:v>РЕСПУБЛИКА КАЛМЫКИЯ</c:v>
                </c:pt>
                <c:pt idx="2">
                  <c:v>РЕСПУБЛИКА АДЫГЕЯ</c:v>
                </c:pt>
                <c:pt idx="3">
                  <c:v>РОСТОВСКАЯ ОБЛАСТЬ</c:v>
                </c:pt>
                <c:pt idx="4">
                  <c:v>ВОЛГОГРАДСКАЯ ОБЛАСТЬ</c:v>
                </c:pt>
                <c:pt idx="5">
                  <c:v>КРАСНОДАРСКИЙ КРАЙ</c:v>
                </c:pt>
                <c:pt idx="6">
                  <c:v>Г. СЕВАСТОПОЛЬ</c:v>
                </c:pt>
                <c:pt idx="7">
                  <c:v>АСТРАХАНСКАЯ ОБЛАСТЬ</c:v>
                </c:pt>
                <c:pt idx="8">
                  <c:v>РЕСПУБЛИКА КРЫМ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1.91</c:v>
                </c:pt>
                <c:pt idx="1">
                  <c:v>0.66</c:v>
                </c:pt>
                <c:pt idx="2">
                  <c:v>1.31</c:v>
                </c:pt>
                <c:pt idx="3">
                  <c:v>1.73</c:v>
                </c:pt>
                <c:pt idx="4">
                  <c:v>0.89</c:v>
                </c:pt>
                <c:pt idx="5">
                  <c:v>3.08</c:v>
                </c:pt>
                <c:pt idx="6">
                  <c:v>1.49</c:v>
                </c:pt>
                <c:pt idx="7">
                  <c:v>2.5</c:v>
                </c:pt>
                <c:pt idx="8">
                  <c:v>1.57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overlap val="-73"/>
        <c:axId val="133941504"/>
        <c:axId val="133947392"/>
      </c:barChart>
      <c:catAx>
        <c:axId val="133941504"/>
        <c:scaling>
          <c:orientation val="minMax"/>
        </c:scaling>
        <c:delete val="0"/>
        <c:axPos val="l"/>
        <c:majorTickMark val="out"/>
        <c:minorTickMark val="none"/>
        <c:tickLblPos val="nextTo"/>
        <c:crossAx val="133947392"/>
        <c:crosses val="autoZero"/>
        <c:auto val="1"/>
        <c:lblAlgn val="ctr"/>
        <c:lblOffset val="100"/>
        <c:noMultiLvlLbl val="0"/>
      </c:catAx>
      <c:valAx>
        <c:axId val="1339473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394150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 b="1" i="0" baseline="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УЩЕМЛЕННАЯ</a:t>
            </a:r>
            <a:r>
              <a:rPr lang="ru-RU" sz="1800" baseline="0" dirty="0" smtClean="0">
                <a:solidFill>
                  <a:schemeClr val="tx2"/>
                </a:solidFill>
                <a:latin typeface="Cambria" panose="02040503050406030204" pitchFamily="18" charset="0"/>
              </a:rPr>
              <a:t> ГРЫЖА (ЛЕТАЛЬНОСТЬ, %)</a:t>
            </a:r>
          </a:p>
          <a:p>
            <a:pPr>
              <a:defRPr/>
            </a:pPr>
            <a:endParaRPr lang="ru-RU" sz="1800" dirty="0">
              <a:solidFill>
                <a:schemeClr val="tx2"/>
              </a:solidFill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27819622103461528"/>
          <c:y val="3.91931760668567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817110311893722"/>
          <c:y val="8.5290196514112807E-2"/>
          <c:w val="0.56853303283912271"/>
          <c:h val="0.557712502843599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-1.5657589477113567E-2"/>
                  <c:y val="1.3997562881020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876785969484803E-2"/>
                  <c:y val="1.3997562881020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048093971016405E-2"/>
                  <c:y val="1.3997562881020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705580708041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657589477113567E-2"/>
                  <c:y val="2.799512576204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5239956154639856E-3"/>
                  <c:y val="-1.3997562881020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3924777200412724E-2"/>
                  <c:y val="2.799512576204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3924777200412724E-2"/>
                  <c:y val="2.7994023591734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70558070804154E-2"/>
                  <c:y val="1.399646071071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8267187723299161E-2"/>
                  <c:y val="4.1992688643060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ЮФО</c:v>
                </c:pt>
                <c:pt idx="1">
                  <c:v>РЕСПУБЛИКА КРЫМ</c:v>
                </c:pt>
                <c:pt idx="2">
                  <c:v>РЕСПУБЛИКА КАЛМЫКИЯ</c:v>
                </c:pt>
                <c:pt idx="3">
                  <c:v>КРАСНОДАРСКИЙ КРАЙ</c:v>
                </c:pt>
                <c:pt idx="4">
                  <c:v>РОСТОВСКАЯ ОБЛАСТЬ</c:v>
                </c:pt>
                <c:pt idx="5">
                  <c:v>Г. СЕВАСТОПОЛЬ</c:v>
                </c:pt>
                <c:pt idx="6">
                  <c:v>РЕСПУБЛИКА АДЫГЕЯ</c:v>
                </c:pt>
                <c:pt idx="7">
                  <c:v>АСТРАХАНСКАЯ ОБЛАСТЬ</c:v>
                </c:pt>
                <c:pt idx="8">
                  <c:v>ВОЛГОГРАДСКАЯ ОБЛАСТЬ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2.7</c:v>
                </c:pt>
                <c:pt idx="1">
                  <c:v>4.17</c:v>
                </c:pt>
                <c:pt idx="2">
                  <c:v>0</c:v>
                </c:pt>
                <c:pt idx="3">
                  <c:v>2.41</c:v>
                </c:pt>
                <c:pt idx="4">
                  <c:v>1.86</c:v>
                </c:pt>
                <c:pt idx="5">
                  <c:v>0</c:v>
                </c:pt>
                <c:pt idx="6">
                  <c:v>2.0299999999999998</c:v>
                </c:pt>
                <c:pt idx="7">
                  <c:v>6.32</c:v>
                </c:pt>
                <c:pt idx="8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68"/>
        <c:axId val="134619136"/>
        <c:axId val="134620672"/>
      </c:barChart>
      <c:catAx>
        <c:axId val="134619136"/>
        <c:scaling>
          <c:orientation val="minMax"/>
        </c:scaling>
        <c:delete val="0"/>
        <c:axPos val="l"/>
        <c:majorTickMark val="out"/>
        <c:minorTickMark val="none"/>
        <c:tickLblPos val="nextTo"/>
        <c:crossAx val="134620672"/>
        <c:crosses val="autoZero"/>
        <c:auto val="1"/>
        <c:lblAlgn val="ctr"/>
        <c:lblOffset val="100"/>
        <c:noMultiLvlLbl val="0"/>
      </c:catAx>
      <c:valAx>
        <c:axId val="1346206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461913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 b="1" i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ОСТРЫЙ ХОЛЕЦИСТИТ (ЛЕТАЛЬНОСТЬ, %)</a:t>
            </a:r>
          </a:p>
          <a:p>
            <a:pPr>
              <a:defRPr/>
            </a:pPr>
            <a:endParaRPr lang="ru-RU" sz="1800" dirty="0">
              <a:solidFill>
                <a:schemeClr val="tx2"/>
              </a:solidFill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28472021665007929"/>
          <c:y val="3.21384290634373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817110311893722"/>
          <c:y val="8.5290196514112807E-2"/>
          <c:w val="0.57505702845458673"/>
          <c:h val="0.562639595600488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-1.0438392984742426E-2"/>
                  <c:y val="1.4109543384068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267187723299161E-2"/>
                  <c:y val="1.4109543384068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657589477113567E-2"/>
                  <c:y val="2.8219086768136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010379831134335E-2"/>
                  <c:y val="-2.8219086768136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75357193896951E-2"/>
                  <c:y val="2.8219086768136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400781584948741E-2"/>
                  <c:y val="2.8219086768136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957198684639196E-2"/>
                  <c:y val="2.8219086768136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010379831134335E-2"/>
                  <c:y val="4.2328630152205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435279035402077E-2"/>
                  <c:y val="-2.8219086768136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435279035402077E-2"/>
                  <c:y val="4.2328630152205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ЮФО</c:v>
                </c:pt>
                <c:pt idx="1">
                  <c:v>РЕСПУБЛИКА КРЫМ</c:v>
                </c:pt>
                <c:pt idx="2">
                  <c:v>РЕСПУБЛИКА АДЫГЕЯ</c:v>
                </c:pt>
                <c:pt idx="3">
                  <c:v>РЕСПУБЛИКА КАЛМЫКИЯ</c:v>
                </c:pt>
                <c:pt idx="4">
                  <c:v>КРАСНОДАРСКИЙ КРАЙ</c:v>
                </c:pt>
                <c:pt idx="5">
                  <c:v>РОСТОВСКАЯ ОБЛАСТЬ</c:v>
                </c:pt>
                <c:pt idx="6">
                  <c:v>АСТРАХАНСКАЯ ОБЛАСТЬ</c:v>
                </c:pt>
                <c:pt idx="7">
                  <c:v>ВОЛГОГРАДСКАЯ ОБЛАСТЬ</c:v>
                </c:pt>
                <c:pt idx="8">
                  <c:v>Г. СЕВАСТОПОЛЬ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0.81</c:v>
                </c:pt>
                <c:pt idx="1">
                  <c:v>0.68</c:v>
                </c:pt>
                <c:pt idx="2">
                  <c:v>1.02</c:v>
                </c:pt>
                <c:pt idx="3">
                  <c:v>0.49</c:v>
                </c:pt>
                <c:pt idx="4">
                  <c:v>0.66</c:v>
                </c:pt>
                <c:pt idx="5">
                  <c:v>0.85</c:v>
                </c:pt>
                <c:pt idx="6">
                  <c:v>1.58</c:v>
                </c:pt>
                <c:pt idx="7">
                  <c:v>0.89</c:v>
                </c:pt>
                <c:pt idx="8">
                  <c:v>0.82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-70"/>
        <c:axId val="116766592"/>
        <c:axId val="134181632"/>
      </c:barChart>
      <c:catAx>
        <c:axId val="116766592"/>
        <c:scaling>
          <c:orientation val="minMax"/>
        </c:scaling>
        <c:delete val="0"/>
        <c:axPos val="l"/>
        <c:majorTickMark val="out"/>
        <c:minorTickMark val="none"/>
        <c:tickLblPos val="nextTo"/>
        <c:crossAx val="134181632"/>
        <c:crosses val="autoZero"/>
        <c:auto val="1"/>
        <c:lblAlgn val="ctr"/>
        <c:lblOffset val="100"/>
        <c:noMultiLvlLbl val="0"/>
      </c:catAx>
      <c:valAx>
        <c:axId val="1341816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6766592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 b="1" i="0" baseline="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ОСТРЫЙ</a:t>
            </a:r>
            <a:r>
              <a:rPr lang="ru-RU" sz="1800" baseline="0" dirty="0" smtClean="0">
                <a:solidFill>
                  <a:schemeClr val="tx2"/>
                </a:solidFill>
                <a:latin typeface="Cambria" panose="02040503050406030204" pitchFamily="18" charset="0"/>
              </a:rPr>
              <a:t> АППЕНДИЦ</a:t>
            </a:r>
            <a:r>
              <a:rPr lang="ru-RU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ИТ (ЛЕТАЛЬНОСТЬ, %)</a:t>
            </a:r>
          </a:p>
          <a:p>
            <a:pPr>
              <a:defRPr/>
            </a:pPr>
            <a:endParaRPr lang="ru-RU" sz="1800" dirty="0">
              <a:solidFill>
                <a:schemeClr val="tx2"/>
              </a:solidFill>
              <a:latin typeface="Cambria" panose="02040503050406030204" pitchFamily="18" charset="0"/>
            </a:endParaRPr>
          </a:p>
        </c:rich>
      </c:tx>
      <c:layout>
        <c:manualLayout>
          <c:xMode val="edge"/>
          <c:yMode val="edge"/>
          <c:x val="0.2690626271729657"/>
          <c:y val="3.91932007554716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817110311893722"/>
          <c:y val="8.5290196514112807E-2"/>
          <c:w val="0.57505702845458673"/>
          <c:h val="0.562639595600488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-1.0438392984742426E-2"/>
                  <c:y val="1.4109543384068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52399561546398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657589477113567E-2"/>
                  <c:y val="2.8219086768136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743192107835174E-2"/>
                  <c:y val="5.6438173536273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35279035402077E-2"/>
                  <c:y val="5.6437062548605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400781584948741E-2"/>
                  <c:y val="2.8219086768136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0010379831134335E-2"/>
                  <c:y val="1.1287634707254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010379831134335E-2"/>
                  <c:y val="4.2328630152205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435279035402077E-2"/>
                  <c:y val="-2.8219086768136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5657692217201903E-2"/>
                  <c:y val="1.2698589045661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ЮФО</c:v>
                </c:pt>
                <c:pt idx="1">
                  <c:v>РЕСПУБЛИКА КАЛМЫКИЯ</c:v>
                </c:pt>
                <c:pt idx="2">
                  <c:v>АСТРАХАНСКАЯ ОБЛАСТЬ</c:v>
                </c:pt>
                <c:pt idx="3">
                  <c:v>Г. СЕВАСТОПОЛЬ</c:v>
                </c:pt>
                <c:pt idx="4">
                  <c:v>КРАСНОДАРСКИЙ КРАЙ</c:v>
                </c:pt>
                <c:pt idx="5">
                  <c:v>РЕСПУБЛИКА АДЫГЕЯ</c:v>
                </c:pt>
                <c:pt idx="6">
                  <c:v>РОСТОВСКАЯ ОБЛАСТЬ</c:v>
                </c:pt>
                <c:pt idx="7">
                  <c:v>ВОЛГОГРАДСКАЯ ОБЛАСТЬ</c:v>
                </c:pt>
                <c:pt idx="8">
                  <c:v>РЕСПУБЛИКА КРЫМ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0.16</c:v>
                </c:pt>
                <c:pt idx="1">
                  <c:v>0</c:v>
                </c:pt>
                <c:pt idx="2">
                  <c:v>0.56000000000000005</c:v>
                </c:pt>
                <c:pt idx="3">
                  <c:v>0</c:v>
                </c:pt>
                <c:pt idx="4">
                  <c:v>0.19</c:v>
                </c:pt>
                <c:pt idx="5">
                  <c:v>0.19</c:v>
                </c:pt>
                <c:pt idx="6">
                  <c:v>0.06</c:v>
                </c:pt>
                <c:pt idx="7">
                  <c:v>0.28000000000000003</c:v>
                </c:pt>
                <c:pt idx="8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70"/>
        <c:axId val="134638976"/>
        <c:axId val="146228352"/>
      </c:barChart>
      <c:catAx>
        <c:axId val="134638976"/>
        <c:scaling>
          <c:orientation val="minMax"/>
        </c:scaling>
        <c:delete val="0"/>
        <c:axPos val="l"/>
        <c:majorTickMark val="out"/>
        <c:minorTickMark val="none"/>
        <c:tickLblPos val="nextTo"/>
        <c:crossAx val="146228352"/>
        <c:crosses val="autoZero"/>
        <c:auto val="1"/>
        <c:lblAlgn val="ctr"/>
        <c:lblOffset val="100"/>
        <c:noMultiLvlLbl val="0"/>
      </c:catAx>
      <c:valAx>
        <c:axId val="1462283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463897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 b="1" i="0" baseline="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</a:rPr>
              <a:t>Обеспеченность врачами-хирургами на 10000 населения</a:t>
            </a:r>
          </a:p>
        </c:rich>
      </c:tx>
      <c:layout>
        <c:manualLayout>
          <c:xMode val="edge"/>
          <c:yMode val="edge"/>
          <c:x val="0.10699642207332154"/>
          <c:y val="0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0"/>
              <c:layout>
                <c:manualLayout>
                  <c:x val="-3.32499485485219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032548296090964E-2"/>
                  <c:y val="-8.0167860136752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358648674737414E-2"/>
                  <c:y val="-2.004196503418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46734880095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9032548296090853E-2"/>
                  <c:y val="-4.0083930068376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793449179599245E-2"/>
                  <c:y val="-1.002098251709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804298611629672E-2"/>
                  <c:y val="-6.01258951025643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87934491795993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4934697601905801E-2"/>
                  <c:y val="2.004196503418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ЮФО</c:v>
                </c:pt>
                <c:pt idx="1">
                  <c:v>Г. СЕВАСТОПОЛЬ</c:v>
                </c:pt>
                <c:pt idx="2">
                  <c:v>КРАСНОДАРСКИЙ КРАЙ</c:v>
                </c:pt>
                <c:pt idx="3">
                  <c:v>АСТРАХАНСКАЯ ОБЛАСТЬ</c:v>
                </c:pt>
                <c:pt idx="4">
                  <c:v>РОСТОВСКАЯ ОБЛАСТЬ</c:v>
                </c:pt>
                <c:pt idx="5">
                  <c:v>РЕСПУБЛИКА КРЫМ</c:v>
                </c:pt>
                <c:pt idx="6">
                  <c:v>РЕСПУБЛИКА АДЫГЕЯ</c:v>
                </c:pt>
                <c:pt idx="7">
                  <c:v>РЕСПУБЛИКА КАЛМЫКИЯ</c:v>
                </c:pt>
                <c:pt idx="8">
                  <c:v>ВОЛГОГРАДСКАЯ ОБЛАСТЬ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1.9</c:v>
                </c:pt>
                <c:pt idx="1">
                  <c:v>1.78</c:v>
                </c:pt>
                <c:pt idx="2">
                  <c:v>1.2</c:v>
                </c:pt>
                <c:pt idx="3">
                  <c:v>1.8</c:v>
                </c:pt>
                <c:pt idx="4">
                  <c:v>2.16</c:v>
                </c:pt>
                <c:pt idx="5">
                  <c:v>2.1</c:v>
                </c:pt>
                <c:pt idx="6">
                  <c:v>2.2000000000000002</c:v>
                </c:pt>
                <c:pt idx="7">
                  <c:v>1.26</c:v>
                </c:pt>
                <c:pt idx="8">
                  <c:v>2.73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867520"/>
        <c:axId val="101869056"/>
      </c:barChart>
      <c:catAx>
        <c:axId val="1018675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1869056"/>
        <c:crosses val="autoZero"/>
        <c:auto val="1"/>
        <c:lblAlgn val="ctr"/>
        <c:lblOffset val="100"/>
        <c:noMultiLvlLbl val="0"/>
      </c:catAx>
      <c:valAx>
        <c:axId val="1018690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186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РАБОТА КОЙКИ</a:t>
            </a:r>
            <a:endParaRPr lang="ru-RU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40462939838640516"/>
          <c:y val="0"/>
        </c:manualLayout>
      </c:layout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Обеспеченность населения койками на 10000 населения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8"/>
            <c:invertIfNegative val="0"/>
            <c:bubble3D val="0"/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ЮФО</c:v>
                </c:pt>
                <c:pt idx="1">
                  <c:v>РОСТОВСКАЯ ОБЛАСТЬ</c:v>
                </c:pt>
                <c:pt idx="2">
                  <c:v>ВОЛГОГРАДСКАЯ ОБЛАСТЬ</c:v>
                </c:pt>
                <c:pt idx="3">
                  <c:v>РЕСПУБЛИКА КАЛМЫКИЯ</c:v>
                </c:pt>
                <c:pt idx="4">
                  <c:v>КРАСНОДАРСКИЙ КРАЙ</c:v>
                </c:pt>
                <c:pt idx="5">
                  <c:v>РЕСПУБЛИКА АДЫГЕЯ</c:v>
                </c:pt>
                <c:pt idx="6">
                  <c:v>РЕСПУБЛИКА КРЫМ</c:v>
                </c:pt>
                <c:pt idx="7">
                  <c:v>Г. СЕВАСТОПОЛЬ</c:v>
                </c:pt>
                <c:pt idx="8">
                  <c:v>АСТРАХАНСКАЯ ОБЛАСТЬ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329.7</c:v>
                </c:pt>
                <c:pt idx="1">
                  <c:v>299.5</c:v>
                </c:pt>
                <c:pt idx="2">
                  <c:v>314.10000000000002</c:v>
                </c:pt>
                <c:pt idx="3">
                  <c:v>320</c:v>
                </c:pt>
                <c:pt idx="4">
                  <c:v>325.8</c:v>
                </c:pt>
                <c:pt idx="5">
                  <c:v>341.6</c:v>
                </c:pt>
                <c:pt idx="6">
                  <c:v>361.65</c:v>
                </c:pt>
                <c:pt idx="7">
                  <c:v>350</c:v>
                </c:pt>
                <c:pt idx="8">
                  <c:v>325.10000000000002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7644672"/>
        <c:axId val="47646208"/>
      </c:barChart>
      <c:catAx>
        <c:axId val="47644672"/>
        <c:scaling>
          <c:orientation val="minMax"/>
        </c:scaling>
        <c:delete val="0"/>
        <c:axPos val="l"/>
        <c:majorTickMark val="out"/>
        <c:minorTickMark val="none"/>
        <c:tickLblPos val="nextTo"/>
        <c:crossAx val="47646208"/>
        <c:crosses val="autoZero"/>
        <c:auto val="1"/>
        <c:lblAlgn val="ctr"/>
        <c:lblOffset val="100"/>
        <c:noMultiLvlLbl val="0"/>
      </c:catAx>
      <c:valAx>
        <c:axId val="476462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7644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СРЕДНИЕ</a:t>
            </a:r>
            <a:r>
              <a:rPr lang="ru-RU" baseline="0" dirty="0" smtClean="0">
                <a:solidFill>
                  <a:schemeClr val="tx2"/>
                </a:solidFill>
              </a:rPr>
              <a:t> СРОКИ ЛЕЧЕНИЯ</a:t>
            </a:r>
            <a:endParaRPr lang="ru-RU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40462939838640516"/>
          <c:y val="0"/>
        </c:manualLayout>
      </c:layout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Обеспеченность населения койками на 10000 населения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ЮФО</c:v>
                </c:pt>
                <c:pt idx="1">
                  <c:v>КРАСНОДАРСКИЙ КРАЙ</c:v>
                </c:pt>
                <c:pt idx="2">
                  <c:v>АСТРАХАНСКАЯ ОБЛАСТЬ</c:v>
                </c:pt>
                <c:pt idx="3">
                  <c:v>РЕСПУБЛИКА КРЫМ</c:v>
                </c:pt>
                <c:pt idx="4">
                  <c:v>ВОЛГОГРАДСКАЯ ОБЛАСТЬ</c:v>
                </c:pt>
                <c:pt idx="5">
                  <c:v>РЕСПУБЛИКА КАЛМЫКИЯ</c:v>
                </c:pt>
                <c:pt idx="6">
                  <c:v>РЕСПУБЛИКА АДЫГЕЯ</c:v>
                </c:pt>
                <c:pt idx="7">
                  <c:v>Г. СЕВАСТОПОЛЬ</c:v>
                </c:pt>
                <c:pt idx="8">
                  <c:v>РОСТОВСКАЯ ОБЛАСТЬ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8.8000000000000007</c:v>
                </c:pt>
                <c:pt idx="1">
                  <c:v>8.3000000000000007</c:v>
                </c:pt>
                <c:pt idx="2">
                  <c:v>8</c:v>
                </c:pt>
                <c:pt idx="3">
                  <c:v>9.57</c:v>
                </c:pt>
                <c:pt idx="4">
                  <c:v>9</c:v>
                </c:pt>
                <c:pt idx="5">
                  <c:v>7.9</c:v>
                </c:pt>
                <c:pt idx="6">
                  <c:v>9.98</c:v>
                </c:pt>
                <c:pt idx="7">
                  <c:v>9.35</c:v>
                </c:pt>
                <c:pt idx="8">
                  <c:v>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076096"/>
        <c:axId val="47077632"/>
      </c:barChart>
      <c:catAx>
        <c:axId val="47076096"/>
        <c:scaling>
          <c:orientation val="minMax"/>
        </c:scaling>
        <c:delete val="0"/>
        <c:axPos val="l"/>
        <c:majorTickMark val="out"/>
        <c:minorTickMark val="none"/>
        <c:tickLblPos val="nextTo"/>
        <c:crossAx val="47077632"/>
        <c:crosses val="autoZero"/>
        <c:auto val="1"/>
        <c:lblAlgn val="ctr"/>
        <c:lblOffset val="100"/>
        <c:noMultiLvlLbl val="0"/>
      </c:catAx>
      <c:valAx>
        <c:axId val="470776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707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ОБОРОТ</a:t>
            </a:r>
            <a:r>
              <a:rPr lang="ru-RU" baseline="0" dirty="0" smtClean="0">
                <a:solidFill>
                  <a:schemeClr val="tx2"/>
                </a:solidFill>
              </a:rPr>
              <a:t> КОЙКИ</a:t>
            </a:r>
            <a:endParaRPr lang="ru-RU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40462939838640516"/>
          <c:y val="0"/>
        </c:manualLayout>
      </c:layout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Обеспеченность населения койками на 10000 населения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ЮФО</c:v>
                </c:pt>
                <c:pt idx="1">
                  <c:v>РЕСПУБЛИКА КРЫМ</c:v>
                </c:pt>
                <c:pt idx="2">
                  <c:v>ВОЛГОГРАДСКАЯ ОБЛАСТЬ</c:v>
                </c:pt>
                <c:pt idx="3">
                  <c:v>РОСТОВСКАЯ ОБЛАСТЬ</c:v>
                </c:pt>
                <c:pt idx="4">
                  <c:v>РЕСПУБЛИКА КАЛМЫКИЯ</c:v>
                </c:pt>
                <c:pt idx="5">
                  <c:v>РЕСПУБЛИКА АДЫГЕЯ</c:v>
                </c:pt>
                <c:pt idx="6">
                  <c:v>Г. СЕВАСТОПОЛЬ</c:v>
                </c:pt>
                <c:pt idx="7">
                  <c:v>КРАСНОДАРСКИЙ КРАЙ</c:v>
                </c:pt>
                <c:pt idx="8">
                  <c:v>АСТРАХАНСКАЯ ОБЛАСТЬ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37.5</c:v>
                </c:pt>
                <c:pt idx="1">
                  <c:v>39.6</c:v>
                </c:pt>
                <c:pt idx="2">
                  <c:v>35.1</c:v>
                </c:pt>
                <c:pt idx="3">
                  <c:v>34.9</c:v>
                </c:pt>
                <c:pt idx="4">
                  <c:v>37.6</c:v>
                </c:pt>
                <c:pt idx="5">
                  <c:v>34</c:v>
                </c:pt>
                <c:pt idx="6">
                  <c:v>39</c:v>
                </c:pt>
                <c:pt idx="7">
                  <c:v>38.6</c:v>
                </c:pt>
                <c:pt idx="8">
                  <c:v>40.799999999999997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100"/>
        <c:axId val="29307648"/>
        <c:axId val="29309184"/>
      </c:barChart>
      <c:catAx>
        <c:axId val="29307648"/>
        <c:scaling>
          <c:orientation val="minMax"/>
        </c:scaling>
        <c:delete val="0"/>
        <c:axPos val="l"/>
        <c:majorTickMark val="out"/>
        <c:minorTickMark val="none"/>
        <c:tickLblPos val="nextTo"/>
        <c:crossAx val="29309184"/>
        <c:crosses val="autoZero"/>
        <c:auto val="1"/>
        <c:lblAlgn val="ctr"/>
        <c:lblOffset val="100"/>
        <c:noMultiLvlLbl val="0"/>
      </c:catAx>
      <c:valAx>
        <c:axId val="293091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930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ЧИСЛО ОПЕРАЦИЙ</a:t>
            </a:r>
          </a:p>
        </c:rich>
      </c:tx>
      <c:layout>
        <c:manualLayout>
          <c:xMode val="edge"/>
          <c:yMode val="edge"/>
          <c:x val="0.40462939838640516"/>
          <c:y val="0"/>
        </c:manualLayout>
      </c:layout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Обеспеченность населения койками на 10000 населения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1"/>
              <c:layout>
                <c:manualLayout>
                  <c:x val="2.04063643984460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86396185547795E-2"/>
                  <c:y val="-2.0749328505983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609546597669131E-2"/>
                  <c:y val="-2.07493285059829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151949140637266E-2"/>
                  <c:y val="-4.149865701196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9151949140637266E-2"/>
                  <c:y val="-4.149865701196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94351683605404E-2"/>
                  <c:y val="-4.149865701196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118377113286769E-2"/>
                  <c:y val="-4.1498657011966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ЮФО</c:v>
                </c:pt>
                <c:pt idx="1">
                  <c:v>РЕСПУБЛИКА АДЫГЕЯ</c:v>
                </c:pt>
                <c:pt idx="2">
                  <c:v>Г. СЕВАСТОПОЛЬ</c:v>
                </c:pt>
                <c:pt idx="3">
                  <c:v>РЕСПУБЛИКА КРЫМ</c:v>
                </c:pt>
                <c:pt idx="4">
                  <c:v>РЕСПУБЛИКА КАЛМЫКИЯ</c:v>
                </c:pt>
                <c:pt idx="5">
                  <c:v>АСТРАХАНСКАЯ ОБЛАСТЬ</c:v>
                </c:pt>
                <c:pt idx="6">
                  <c:v>ВОЛГОГРАДСКАЯ ОБЛАСТЬ</c:v>
                </c:pt>
                <c:pt idx="7">
                  <c:v>РОСТОВСКАЯ ОБЛАСТЬ</c:v>
                </c:pt>
                <c:pt idx="8">
                  <c:v>КРАСНОДАРСКИЙ КРАЙ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 formatCode="General">
                  <c:v>274388</c:v>
                </c:pt>
                <c:pt idx="1">
                  <c:v>4445</c:v>
                </c:pt>
                <c:pt idx="2">
                  <c:v>4793</c:v>
                </c:pt>
                <c:pt idx="3">
                  <c:v>14967</c:v>
                </c:pt>
                <c:pt idx="4">
                  <c:v>11927</c:v>
                </c:pt>
                <c:pt idx="5">
                  <c:v>13055</c:v>
                </c:pt>
                <c:pt idx="6">
                  <c:v>25791</c:v>
                </c:pt>
                <c:pt idx="7">
                  <c:v>66250</c:v>
                </c:pt>
                <c:pt idx="8" formatCode="General">
                  <c:v>134160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401088"/>
        <c:axId val="117402624"/>
      </c:barChart>
      <c:catAx>
        <c:axId val="117401088"/>
        <c:scaling>
          <c:orientation val="minMax"/>
        </c:scaling>
        <c:delete val="0"/>
        <c:axPos val="l"/>
        <c:majorTickMark val="out"/>
        <c:minorTickMark val="none"/>
        <c:tickLblPos val="nextTo"/>
        <c:crossAx val="117402624"/>
        <c:crosses val="autoZero"/>
        <c:auto val="1"/>
        <c:lblAlgn val="ctr"/>
        <c:lblOffset val="100"/>
        <c:noMultiLvlLbl val="0"/>
      </c:catAx>
      <c:valAx>
        <c:axId val="1174026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7401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ОПЕРАТИВНАЯ</a:t>
            </a:r>
            <a:r>
              <a:rPr lang="ru-RU" baseline="0" dirty="0" smtClean="0">
                <a:solidFill>
                  <a:schemeClr val="tx2"/>
                </a:solidFill>
              </a:rPr>
              <a:t> АКТИВНОСТЬ</a:t>
            </a:r>
            <a:endParaRPr lang="ru-RU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2154634333558896"/>
          <c:y val="0"/>
        </c:manualLayout>
      </c:layout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Обеспеченность населения койками на 10000 населения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dPt>
          <c:dPt>
            <c:idx val="8"/>
            <c:invertIfNegative val="0"/>
            <c:bubble3D val="0"/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ЮФО</c:v>
                </c:pt>
                <c:pt idx="1">
                  <c:v>РЕСПУБЛИКА КРЫМ</c:v>
                </c:pt>
                <c:pt idx="2">
                  <c:v>РЕСПУБЛИКА КАЛМЫКИЯ</c:v>
                </c:pt>
                <c:pt idx="3">
                  <c:v>ВОЛГОГРАДСКАЯ ОБЛАСТЬ</c:v>
                </c:pt>
                <c:pt idx="4">
                  <c:v>РЕСПУБЛИКА АДЫГЕЯ</c:v>
                </c:pt>
                <c:pt idx="5">
                  <c:v>АСТРАХАНСКАЯ ОБЛАСТЬ</c:v>
                </c:pt>
                <c:pt idx="6">
                  <c:v>Г. СЕВАСТОПОЛЬ</c:v>
                </c:pt>
                <c:pt idx="7">
                  <c:v>КРАСНОДАРСКИЙ КРАЙ</c:v>
                </c:pt>
                <c:pt idx="8">
                  <c:v>РОСТОВСКАЯ ОБЛАСТЬ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0.57299999999999995</c:v>
                </c:pt>
                <c:pt idx="1">
                  <c:v>0.50849999999999995</c:v>
                </c:pt>
                <c:pt idx="2">
                  <c:v>0.61199999999999999</c:v>
                </c:pt>
                <c:pt idx="3">
                  <c:v>0.42599999999999999</c:v>
                </c:pt>
                <c:pt idx="4">
                  <c:v>0.46899999999999997</c:v>
                </c:pt>
                <c:pt idx="5">
                  <c:v>0.90800000000000003</c:v>
                </c:pt>
                <c:pt idx="6">
                  <c:v>0.54300000000000004</c:v>
                </c:pt>
                <c:pt idx="7">
                  <c:v>0.55800000000000005</c:v>
                </c:pt>
                <c:pt idx="8">
                  <c:v>0.56210000000000004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17486336"/>
        <c:axId val="117487872"/>
      </c:barChart>
      <c:catAx>
        <c:axId val="117486336"/>
        <c:scaling>
          <c:orientation val="minMax"/>
        </c:scaling>
        <c:delete val="0"/>
        <c:axPos val="l"/>
        <c:majorTickMark val="out"/>
        <c:minorTickMark val="none"/>
        <c:tickLblPos val="nextTo"/>
        <c:crossAx val="117487872"/>
        <c:crosses val="autoZero"/>
        <c:auto val="1"/>
        <c:lblAlgn val="ctr"/>
        <c:lblOffset val="100"/>
        <c:noMultiLvlLbl val="0"/>
      </c:catAx>
      <c:valAx>
        <c:axId val="117487872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11748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ПОСЛЕОПЕРАЦИОННЫЕ ОСЛОЖНЕНИЯ</a:t>
            </a:r>
            <a:endParaRPr lang="ru-RU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6470004251134632"/>
          <c:y val="0"/>
        </c:manualLayout>
      </c:layout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Обеспеченность населения койками на 10000 населения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</c:dPt>
          <c:dPt>
            <c:idx val="8"/>
            <c:invertIfNegative val="0"/>
            <c:bubble3D val="0"/>
          </c:dPt>
          <c:dLbls>
            <c:dLbl>
              <c:idx val="2"/>
              <c:layout>
                <c:manualLayout>
                  <c:x val="1.7491169484382358E-2"/>
                  <c:y val="6.224798551794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ЮФО</c:v>
                </c:pt>
                <c:pt idx="1">
                  <c:v>РОСТОВСКАЯ ОБЛАСТЬ</c:v>
                </c:pt>
                <c:pt idx="2">
                  <c:v>РЕСПУБЛИКА КАЛМЫКИЯ</c:v>
                </c:pt>
                <c:pt idx="3">
                  <c:v>АСТРАХАНСКАЯ ОБЛАСТЬ</c:v>
                </c:pt>
                <c:pt idx="4">
                  <c:v>КРАСНОДАРСКИЙ КРАЙ</c:v>
                </c:pt>
                <c:pt idx="5">
                  <c:v>РЕСПУБЛИКА КРЫМ</c:v>
                </c:pt>
                <c:pt idx="6">
                  <c:v>РЕСПУБЛИКА АДЫГЕЯ</c:v>
                </c:pt>
                <c:pt idx="7">
                  <c:v>Г. СЕВАСТОПОЛЬ</c:v>
                </c:pt>
                <c:pt idx="8">
                  <c:v>ВОЛГОГРАДСКАЯ ОБЛАСТЬ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9.4000000000000004E-3</c:v>
                </c:pt>
                <c:pt idx="1">
                  <c:v>6.7999999999999996E-3</c:v>
                </c:pt>
                <c:pt idx="2">
                  <c:v>2.9999999999999997E-4</c:v>
                </c:pt>
                <c:pt idx="3">
                  <c:v>7.0000000000000001E-3</c:v>
                </c:pt>
                <c:pt idx="4">
                  <c:v>8.9999999999999993E-3</c:v>
                </c:pt>
                <c:pt idx="5">
                  <c:v>8.8999999999999999E-3</c:v>
                </c:pt>
                <c:pt idx="6">
                  <c:v>1.9E-2</c:v>
                </c:pt>
                <c:pt idx="7">
                  <c:v>2.8999999999999998E-3</c:v>
                </c:pt>
                <c:pt idx="8">
                  <c:v>2.1000000000000001E-2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100"/>
        <c:axId val="129309312"/>
        <c:axId val="129422464"/>
      </c:barChart>
      <c:catAx>
        <c:axId val="129309312"/>
        <c:scaling>
          <c:orientation val="minMax"/>
        </c:scaling>
        <c:delete val="0"/>
        <c:axPos val="l"/>
        <c:majorTickMark val="out"/>
        <c:minorTickMark val="none"/>
        <c:tickLblPos val="nextTo"/>
        <c:crossAx val="129422464"/>
        <c:crosses val="autoZero"/>
        <c:auto val="1"/>
        <c:lblAlgn val="ctr"/>
        <c:lblOffset val="100"/>
        <c:noMultiLvlLbl val="0"/>
      </c:catAx>
      <c:valAx>
        <c:axId val="129422464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129309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</a:rPr>
              <a:t>ОБЩАЯ ЛЕТАЛЬНОСТЬ</a:t>
            </a:r>
            <a:endParaRPr lang="ru-RU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6381666958951303"/>
          <c:y val="0"/>
        </c:manualLayout>
      </c:layout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Обеспеченность населения койками на 10000 населения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ЮФО</c:v>
                </c:pt>
                <c:pt idx="1">
                  <c:v>РЕСПУБЛИКА КАЛМЫКИЯ</c:v>
                </c:pt>
                <c:pt idx="2">
                  <c:v>АСТРАХАНСКАЯ ОБЛАСТЬ</c:v>
                </c:pt>
                <c:pt idx="3">
                  <c:v>ВОЛГОГРАДСКАЯ ОБЛАСТЬ</c:v>
                </c:pt>
                <c:pt idx="4">
                  <c:v>КРАСНОДАРСКИЙ КРАЙ</c:v>
                </c:pt>
                <c:pt idx="5">
                  <c:v>РОСТОВСКАЯ ОБЛАСТЬ</c:v>
                </c:pt>
                <c:pt idx="6">
                  <c:v>РЕСПУБЛИКА АДЫГЕЯ</c:v>
                </c:pt>
                <c:pt idx="7">
                  <c:v>РЕСПУБЛИКА КРЫМ</c:v>
                </c:pt>
                <c:pt idx="8">
                  <c:v>Г. СЕВАСТОПОЛЬ</c:v>
                </c:pt>
              </c:strCache>
            </c:strRef>
          </c:cat>
          <c:val>
            <c:numRef>
              <c:f>Лист1!$B$2:$B$10</c:f>
              <c:numCache>
                <c:formatCode>0.00%</c:formatCode>
                <c:ptCount val="9"/>
                <c:pt idx="0">
                  <c:v>1.9300000000000001E-2</c:v>
                </c:pt>
                <c:pt idx="1">
                  <c:v>2.9999999999999997E-4</c:v>
                </c:pt>
                <c:pt idx="2">
                  <c:v>1.2E-2</c:v>
                </c:pt>
                <c:pt idx="3">
                  <c:v>1.7999999999999999E-2</c:v>
                </c:pt>
                <c:pt idx="4">
                  <c:v>2.4E-2</c:v>
                </c:pt>
                <c:pt idx="5">
                  <c:v>1.3299999999999999E-2</c:v>
                </c:pt>
                <c:pt idx="6">
                  <c:v>2.4799999999999999E-2</c:v>
                </c:pt>
                <c:pt idx="7">
                  <c:v>2.5000000000000001E-2</c:v>
                </c:pt>
                <c:pt idx="8">
                  <c:v>3.7499999999999999E-2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132503808"/>
        <c:axId val="132505600"/>
      </c:barChart>
      <c:catAx>
        <c:axId val="132503808"/>
        <c:scaling>
          <c:orientation val="minMax"/>
        </c:scaling>
        <c:delete val="0"/>
        <c:axPos val="l"/>
        <c:majorTickMark val="out"/>
        <c:minorTickMark val="none"/>
        <c:tickLblPos val="nextTo"/>
        <c:crossAx val="132505600"/>
        <c:crosses val="autoZero"/>
        <c:auto val="1"/>
        <c:lblAlgn val="ctr"/>
        <c:lblOffset val="100"/>
        <c:noMultiLvlLbl val="0"/>
      </c:catAx>
      <c:valAx>
        <c:axId val="132505600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132503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0.06557</cdr:x>
      <cdr:y>0.69318</cdr:y>
    </cdr:from>
    <cdr:to>
      <cdr:x>0.12235</cdr:x>
      <cdr:y>0.80489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76064" y="4392488"/>
          <a:ext cx="498811" cy="7078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0"/>
            </a:spcAft>
          </a:pPr>
          <a:r>
            <a:rPr lang="en-US" b="1" dirty="0">
              <a:solidFill>
                <a:srgbClr val="FF0000"/>
              </a:solidFill>
              <a:latin typeface="Times New Roman"/>
              <a:ea typeface="Times New Roman"/>
            </a:rPr>
            <a:t> </a:t>
          </a:r>
          <a:r>
            <a:rPr lang="en-US" sz="4000" b="1" dirty="0">
              <a:solidFill>
                <a:srgbClr val="FF0000"/>
              </a:solidFill>
              <a:latin typeface="Times New Roman"/>
              <a:ea typeface="Times New Roman"/>
            </a:rPr>
            <a:t>↓</a:t>
          </a:r>
          <a:endParaRPr lang="ru-RU" sz="4000" b="1" dirty="0">
            <a:solidFill>
              <a:srgbClr val="FF0000"/>
            </a:solidFill>
            <a:latin typeface="Times New Roman"/>
            <a:ea typeface="Times New Roman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0.0041</cdr:x>
      <cdr:y>0.38095</cdr:y>
    </cdr:from>
    <cdr:to>
      <cdr:x>0.05535</cdr:x>
      <cdr:y>0.45897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9912" y="3456384"/>
          <a:ext cx="498856" cy="707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0"/>
            </a:spcAft>
          </a:pPr>
          <a:r>
            <a:rPr lang="en-US" b="1" dirty="0">
              <a:solidFill>
                <a:srgbClr val="FF0000"/>
              </a:solidFill>
              <a:latin typeface="Times New Roman"/>
              <a:ea typeface="Times New Roman"/>
            </a:rPr>
            <a:t> </a:t>
          </a:r>
          <a:r>
            <a:rPr lang="en-US" sz="4000" b="1" dirty="0">
              <a:solidFill>
                <a:srgbClr val="FF0000"/>
              </a:solidFill>
              <a:latin typeface="Times New Roman"/>
              <a:ea typeface="Times New Roman"/>
            </a:rPr>
            <a:t>↓</a:t>
          </a:r>
          <a:endParaRPr lang="ru-RU" sz="4000" b="1" dirty="0">
            <a:solidFill>
              <a:srgbClr val="FF0000"/>
            </a:solidFill>
            <a:latin typeface="Times New Roman"/>
            <a:ea typeface="Times New Roman"/>
          </a:endParaRPr>
        </a:p>
      </cdr:txBody>
    </cdr:sp>
  </cdr:relSizeAnchor>
  <cdr:relSizeAnchor xmlns:cdr="http://schemas.openxmlformats.org/drawingml/2006/chartDrawing">
    <cdr:from>
      <cdr:x>0.09521</cdr:x>
      <cdr:y>0.12698</cdr:y>
    </cdr:from>
    <cdr:to>
      <cdr:x>0.14647</cdr:x>
      <cdr:y>0.20501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926740" y="1152128"/>
          <a:ext cx="498856" cy="707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0"/>
            </a:spcAft>
          </a:pPr>
          <a:r>
            <a:rPr lang="en-US" b="1" dirty="0">
              <a:solidFill>
                <a:srgbClr val="FF0000"/>
              </a:solidFill>
              <a:latin typeface="Times New Roman"/>
              <a:ea typeface="Times New Roman"/>
            </a:rPr>
            <a:t> </a:t>
          </a:r>
          <a:r>
            <a:rPr lang="en-US" sz="4000" b="1" dirty="0">
              <a:solidFill>
                <a:srgbClr val="FF0000"/>
              </a:solidFill>
              <a:latin typeface="Times New Roman"/>
              <a:ea typeface="Times New Roman"/>
            </a:rPr>
            <a:t>↓</a:t>
          </a:r>
          <a:endParaRPr lang="ru-RU" sz="4000" b="1" dirty="0">
            <a:solidFill>
              <a:srgbClr val="FF0000"/>
            </a:solidFill>
            <a:latin typeface="Times New Roman"/>
            <a:ea typeface="Times New Roman"/>
          </a:endParaRPr>
        </a:p>
      </cdr:txBody>
    </cdr:sp>
  </cdr:relSizeAnchor>
  <cdr:relSizeAnchor xmlns:cdr="http://schemas.openxmlformats.org/drawingml/2006/chartDrawing">
    <cdr:from>
      <cdr:x>0.02842</cdr:x>
      <cdr:y>0.18254</cdr:y>
    </cdr:from>
    <cdr:to>
      <cdr:x>0.07967</cdr:x>
      <cdr:y>0.26056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76576" y="1656184"/>
          <a:ext cx="498856" cy="707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0"/>
            </a:spcAft>
          </a:pPr>
          <a:r>
            <a:rPr lang="en-US" b="1" dirty="0">
              <a:solidFill>
                <a:srgbClr val="FF0000"/>
              </a:solidFill>
              <a:latin typeface="Times New Roman"/>
              <a:ea typeface="Times New Roman"/>
            </a:rPr>
            <a:t> </a:t>
          </a:r>
          <a:r>
            <a:rPr lang="en-US" sz="4000" b="1" dirty="0">
              <a:solidFill>
                <a:srgbClr val="FF0000"/>
              </a:solidFill>
              <a:latin typeface="Times New Roman"/>
              <a:ea typeface="Times New Roman"/>
            </a:rPr>
            <a:t>↓</a:t>
          </a:r>
          <a:endParaRPr lang="ru-RU" sz="4000" b="1" dirty="0">
            <a:solidFill>
              <a:srgbClr val="FF0000"/>
            </a:solidFill>
            <a:latin typeface="Times New Roman"/>
            <a:ea typeface="Times New Roman"/>
          </a:endParaRPr>
        </a:p>
      </cdr:txBody>
    </cdr:sp>
  </cdr:relSizeAnchor>
  <cdr:relSizeAnchor xmlns:cdr="http://schemas.openxmlformats.org/drawingml/2006/chartDrawing">
    <cdr:from>
      <cdr:x>0.00279</cdr:x>
      <cdr:y>0.05556</cdr:y>
    </cdr:from>
    <cdr:to>
      <cdr:x>0.05404</cdr:x>
      <cdr:y>0.13358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7148" y="504056"/>
          <a:ext cx="498856" cy="707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0"/>
            </a:spcAft>
          </a:pPr>
          <a:r>
            <a:rPr lang="en-US" b="1" dirty="0">
              <a:solidFill>
                <a:srgbClr val="FF0000"/>
              </a:solidFill>
              <a:latin typeface="Times New Roman"/>
              <a:ea typeface="Times New Roman"/>
            </a:rPr>
            <a:t> </a:t>
          </a:r>
          <a:r>
            <a:rPr lang="en-US" sz="4000" b="1" dirty="0">
              <a:solidFill>
                <a:srgbClr val="FF0000"/>
              </a:solidFill>
              <a:latin typeface="Times New Roman"/>
              <a:ea typeface="Times New Roman"/>
            </a:rPr>
            <a:t>↓</a:t>
          </a:r>
          <a:endParaRPr lang="ru-RU" sz="4000" b="1" dirty="0">
            <a:solidFill>
              <a:srgbClr val="FF0000"/>
            </a:solidFill>
            <a:latin typeface="Times New Roman"/>
            <a:ea typeface="Times New Roman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0.02366</cdr:x>
      <cdr:y>0.6506</cdr:y>
    </cdr:from>
    <cdr:to>
      <cdr:x>0.32698</cdr:x>
      <cdr:y>0.75988</cdr:y>
    </cdr:to>
    <cdr:sp macro="" textlink="">
      <cdr:nvSpPr>
        <cdr:cNvPr id="6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230312" y="5856064"/>
          <a:ext cx="2952328" cy="9835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975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ЦФО (2014 г. ) – 1,2% 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0.10896</cdr:y>
    </cdr:from>
    <cdr:to>
      <cdr:x>0.05125</cdr:x>
      <cdr:y>0.1876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0" y="980728"/>
          <a:ext cx="498856" cy="707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0"/>
            </a:spcAft>
          </a:pPr>
          <a:r>
            <a:rPr lang="en-US" b="1" dirty="0">
              <a:solidFill>
                <a:srgbClr val="FF0000"/>
              </a:solidFill>
              <a:latin typeface="Times New Roman"/>
              <a:ea typeface="Times New Roman"/>
            </a:rPr>
            <a:t> </a:t>
          </a:r>
          <a:r>
            <a:rPr lang="en-US" sz="4000" b="1" dirty="0">
              <a:solidFill>
                <a:srgbClr val="FF0000"/>
              </a:solidFill>
              <a:latin typeface="Times New Roman"/>
              <a:ea typeface="Times New Roman"/>
            </a:rPr>
            <a:t>↓</a:t>
          </a:r>
          <a:endParaRPr lang="ru-RU" sz="4000" b="1" dirty="0">
            <a:solidFill>
              <a:srgbClr val="FF0000"/>
            </a:solidFill>
            <a:latin typeface="Times New Roman"/>
            <a:ea typeface="Times New Roman"/>
          </a:endParaRPr>
        </a:p>
      </cdr:txBody>
    </cdr:sp>
  </cdr:relSizeAnchor>
  <cdr:relSizeAnchor xmlns:cdr="http://schemas.openxmlformats.org/drawingml/2006/chartDrawing">
    <cdr:from>
      <cdr:x>0.03324</cdr:x>
      <cdr:y>0.24496</cdr:y>
    </cdr:from>
    <cdr:to>
      <cdr:x>0.08449</cdr:x>
      <cdr:y>0.3236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323528" y="2204864"/>
          <a:ext cx="498856" cy="707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0"/>
            </a:spcAft>
          </a:pPr>
          <a:r>
            <a:rPr lang="en-US" b="1" dirty="0">
              <a:solidFill>
                <a:srgbClr val="FF0000"/>
              </a:solidFill>
              <a:latin typeface="Times New Roman"/>
              <a:ea typeface="Times New Roman"/>
            </a:rPr>
            <a:t> </a:t>
          </a:r>
          <a:r>
            <a:rPr lang="en-US" sz="4000" b="1" dirty="0">
              <a:solidFill>
                <a:srgbClr val="FF0000"/>
              </a:solidFill>
              <a:latin typeface="Times New Roman"/>
              <a:ea typeface="Times New Roman"/>
            </a:rPr>
            <a:t>↓</a:t>
          </a:r>
          <a:endParaRPr lang="ru-RU" sz="4000" b="1" dirty="0">
            <a:solidFill>
              <a:srgbClr val="FF0000"/>
            </a:solidFill>
            <a:latin typeface="Times New Roman"/>
            <a:ea typeface="Times New Roman"/>
          </a:endParaRPr>
        </a:p>
      </cdr:txBody>
    </cdr:sp>
  </cdr:relSizeAnchor>
  <cdr:relSizeAnchor xmlns:cdr="http://schemas.openxmlformats.org/drawingml/2006/chartDrawing">
    <cdr:from>
      <cdr:x>0.01104</cdr:x>
      <cdr:y>0.18096</cdr:y>
    </cdr:from>
    <cdr:to>
      <cdr:x>0.0623</cdr:x>
      <cdr:y>0.2596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107504" y="1628800"/>
          <a:ext cx="498856" cy="707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0"/>
            </a:spcAft>
          </a:pPr>
          <a:r>
            <a:rPr lang="en-US" b="1" dirty="0">
              <a:solidFill>
                <a:srgbClr val="FF0000"/>
              </a:solidFill>
              <a:latin typeface="Times New Roman"/>
              <a:ea typeface="Times New Roman"/>
            </a:rPr>
            <a:t> </a:t>
          </a:r>
          <a:r>
            <a:rPr lang="en-US" sz="4000" b="1" dirty="0">
              <a:solidFill>
                <a:srgbClr val="FF0000"/>
              </a:solidFill>
              <a:latin typeface="Times New Roman"/>
              <a:ea typeface="Times New Roman"/>
            </a:rPr>
            <a:t>↓</a:t>
          </a:r>
          <a:endParaRPr lang="ru-RU" sz="4000" b="1" dirty="0">
            <a:solidFill>
              <a:srgbClr val="FF0000"/>
            </a:solidFill>
            <a:latin typeface="Times New Roman"/>
            <a:ea typeface="Times New Roman"/>
          </a:endParaRPr>
        </a:p>
      </cdr:txBody>
    </cdr:sp>
  </cdr:relSizeAnchor>
  <cdr:relSizeAnchor xmlns:cdr="http://schemas.openxmlformats.org/drawingml/2006/chartDrawing">
    <cdr:from>
      <cdr:x>0.04064</cdr:x>
      <cdr:y>0.42896</cdr:y>
    </cdr:from>
    <cdr:to>
      <cdr:x>0.09189</cdr:x>
      <cdr:y>0.5076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395536" y="3861048"/>
          <a:ext cx="498856" cy="707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0"/>
            </a:spcAft>
          </a:pPr>
          <a:r>
            <a:rPr lang="en-US" b="1" dirty="0">
              <a:solidFill>
                <a:srgbClr val="FF0000"/>
              </a:solidFill>
              <a:latin typeface="Times New Roman"/>
              <a:ea typeface="Times New Roman"/>
            </a:rPr>
            <a:t> </a:t>
          </a:r>
          <a:r>
            <a:rPr lang="en-US" sz="4000" b="1" dirty="0">
              <a:solidFill>
                <a:srgbClr val="FF0000"/>
              </a:solidFill>
              <a:latin typeface="Times New Roman"/>
              <a:ea typeface="Times New Roman"/>
            </a:rPr>
            <a:t>↓</a:t>
          </a:r>
          <a:endParaRPr lang="ru-RU" sz="4000" b="1" dirty="0">
            <a:solidFill>
              <a:srgbClr val="FF0000"/>
            </a:solidFill>
            <a:latin typeface="Times New Roman"/>
            <a:ea typeface="Times New Roman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0.112</cdr:y>
    </cdr:from>
    <cdr:to>
      <cdr:x>0.05125</cdr:x>
      <cdr:y>0.19065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0" y="1008112"/>
          <a:ext cx="498856" cy="707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0"/>
            </a:spcAft>
          </a:pPr>
          <a:r>
            <a:rPr lang="en-US" b="1" dirty="0">
              <a:solidFill>
                <a:srgbClr val="FF0000"/>
              </a:solidFill>
              <a:latin typeface="Times New Roman"/>
              <a:ea typeface="Times New Roman"/>
            </a:rPr>
            <a:t> </a:t>
          </a:r>
          <a:r>
            <a:rPr lang="en-US" sz="4000" b="1" dirty="0">
              <a:solidFill>
                <a:srgbClr val="FF0000"/>
              </a:solidFill>
              <a:latin typeface="Times New Roman"/>
              <a:ea typeface="Times New Roman"/>
            </a:rPr>
            <a:t>↓</a:t>
          </a:r>
          <a:endParaRPr lang="ru-RU" sz="4000" b="1" dirty="0">
            <a:solidFill>
              <a:srgbClr val="FF0000"/>
            </a:solidFill>
            <a:latin typeface="Times New Roman"/>
            <a:ea typeface="Times New Roman"/>
          </a:endParaRPr>
        </a:p>
      </cdr:txBody>
    </cdr:sp>
  </cdr:relSizeAnchor>
  <cdr:relSizeAnchor xmlns:cdr="http://schemas.openxmlformats.org/drawingml/2006/chartDrawing">
    <cdr:from>
      <cdr:x>0.04064</cdr:x>
      <cdr:y>0.24</cdr:y>
    </cdr:from>
    <cdr:to>
      <cdr:x>0.09189</cdr:x>
      <cdr:y>0.31865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95536" y="2160240"/>
          <a:ext cx="498856" cy="707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0"/>
            </a:spcAft>
          </a:pPr>
          <a:r>
            <a:rPr lang="en-US" b="1" dirty="0">
              <a:solidFill>
                <a:srgbClr val="FF0000"/>
              </a:solidFill>
              <a:latin typeface="Times New Roman"/>
              <a:ea typeface="Times New Roman"/>
            </a:rPr>
            <a:t> </a:t>
          </a:r>
          <a:r>
            <a:rPr lang="en-US" sz="4000" b="1" dirty="0">
              <a:solidFill>
                <a:srgbClr val="FF0000"/>
              </a:solidFill>
              <a:latin typeface="Times New Roman"/>
              <a:ea typeface="Times New Roman"/>
            </a:rPr>
            <a:t>↓</a:t>
          </a:r>
          <a:endParaRPr lang="ru-RU" sz="4000" b="1" dirty="0">
            <a:solidFill>
              <a:srgbClr val="FF0000"/>
            </a:solidFill>
            <a:latin typeface="Times New Roman"/>
            <a:ea typeface="Times New Roman"/>
          </a:endParaRPr>
        </a:p>
      </cdr:txBody>
    </cdr:sp>
  </cdr:relSizeAnchor>
  <cdr:relSizeAnchor xmlns:cdr="http://schemas.openxmlformats.org/drawingml/2006/chartDrawing">
    <cdr:from>
      <cdr:x>0.03324</cdr:x>
      <cdr:y>0.312</cdr:y>
    </cdr:from>
    <cdr:to>
      <cdr:x>0.08449</cdr:x>
      <cdr:y>0.39065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323528" y="2808312"/>
          <a:ext cx="498856" cy="707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0"/>
            </a:spcAft>
          </a:pPr>
          <a:r>
            <a:rPr lang="en-US" b="1" dirty="0">
              <a:solidFill>
                <a:srgbClr val="FF0000"/>
              </a:solidFill>
              <a:latin typeface="Times New Roman"/>
              <a:ea typeface="Times New Roman"/>
            </a:rPr>
            <a:t> </a:t>
          </a:r>
          <a:r>
            <a:rPr lang="en-US" sz="4000" b="1" dirty="0">
              <a:solidFill>
                <a:srgbClr val="FF0000"/>
              </a:solidFill>
              <a:latin typeface="Times New Roman"/>
              <a:ea typeface="Times New Roman"/>
            </a:rPr>
            <a:t>↓</a:t>
          </a:r>
          <a:endParaRPr lang="ru-RU" sz="4000" b="1" dirty="0">
            <a:solidFill>
              <a:srgbClr val="FF0000"/>
            </a:solidFill>
            <a:latin typeface="Times New Roman"/>
            <a:ea typeface="Times New Roman"/>
          </a:endParaRPr>
        </a:p>
      </cdr:txBody>
    </cdr:sp>
  </cdr:relSizeAnchor>
  <cdr:relSizeAnchor xmlns:cdr="http://schemas.openxmlformats.org/drawingml/2006/chartDrawing">
    <cdr:from>
      <cdr:x>0.01514</cdr:x>
      <cdr:y>0.432</cdr:y>
    </cdr:from>
    <cdr:to>
      <cdr:x>0.06639</cdr:x>
      <cdr:y>0.51065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147326" y="3888432"/>
          <a:ext cx="498856" cy="7078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0"/>
            </a:spcAft>
          </a:pPr>
          <a:r>
            <a:rPr lang="en-US" b="1" dirty="0">
              <a:solidFill>
                <a:srgbClr val="FF0000"/>
              </a:solidFill>
              <a:latin typeface="Times New Roman"/>
              <a:ea typeface="Times New Roman"/>
            </a:rPr>
            <a:t> </a:t>
          </a:r>
          <a:r>
            <a:rPr lang="en-US" sz="4000" b="1" dirty="0">
              <a:solidFill>
                <a:srgbClr val="FF0000"/>
              </a:solidFill>
              <a:latin typeface="Times New Roman"/>
              <a:ea typeface="Times New Roman"/>
            </a:rPr>
            <a:t>↓</a:t>
          </a:r>
          <a:endParaRPr lang="ru-RU" sz="4000" b="1" dirty="0">
            <a:solidFill>
              <a:srgbClr val="FF0000"/>
            </a:solidFill>
            <a:latin typeface="Times New Roman"/>
            <a:ea typeface="Times New Roman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E7F43-7E6B-45F9-B189-92ED28439A19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F61DB-C75A-465D-A16C-D828AE5E16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1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F61DB-C75A-465D-A16C-D828AE5E164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390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F61DB-C75A-465D-A16C-D828AE5E164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212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F61DB-C75A-465D-A16C-D828AE5E1647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39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F61DB-C75A-465D-A16C-D828AE5E164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5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F61DB-C75A-465D-A16C-D828AE5E164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54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F61DB-C75A-465D-A16C-D828AE5E164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212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F61DB-C75A-465D-A16C-D828AE5E164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212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F61DB-C75A-465D-A16C-D828AE5E164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212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F61DB-C75A-465D-A16C-D828AE5E1647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212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F61DB-C75A-465D-A16C-D828AE5E1647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212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F61DB-C75A-465D-A16C-D828AE5E1647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21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E64C-07EA-4F7D-9456-AB43DBD6056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44B0-F256-4881-B4C1-E8571CB5D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287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E64C-07EA-4F7D-9456-AB43DBD6056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44B0-F256-4881-B4C1-E8571CB5D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27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E64C-07EA-4F7D-9456-AB43DBD6056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44B0-F256-4881-B4C1-E8571CB5D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92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E64C-07EA-4F7D-9456-AB43DBD6056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44B0-F256-4881-B4C1-E8571CB5D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77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E64C-07EA-4F7D-9456-AB43DBD6056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44B0-F256-4881-B4C1-E8571CB5D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92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E64C-07EA-4F7D-9456-AB43DBD6056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44B0-F256-4881-B4C1-E8571CB5D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82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E64C-07EA-4F7D-9456-AB43DBD6056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44B0-F256-4881-B4C1-E8571CB5D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5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E64C-07EA-4F7D-9456-AB43DBD6056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44B0-F256-4881-B4C1-E8571CB5D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29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E64C-07EA-4F7D-9456-AB43DBD6056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44B0-F256-4881-B4C1-E8571CB5D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E64C-07EA-4F7D-9456-AB43DBD6056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44B0-F256-4881-B4C1-E8571CB5D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1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BE64C-07EA-4F7D-9456-AB43DBD6056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44B0-F256-4881-B4C1-E8571CB5D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4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BE64C-07EA-4F7D-9456-AB43DBD60565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44B0-F256-4881-B4C1-E8571CB5DC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848872" cy="22322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mbria" panose="02040503050406030204" pitchFamily="18" charset="0"/>
              </a:rPr>
              <a:t>СОСТОЯНИЕ ХИРУРГИЧЕСКОЙ СЛУЖБЫ ЮЖНОГО ФЕДЕРАЛЬНОГО ОКРУГА </a:t>
            </a:r>
            <a:br>
              <a:rPr lang="ru-RU" b="1" dirty="0" smtClean="0">
                <a:latin typeface="Cambria" panose="02040503050406030204" pitchFamily="18" charset="0"/>
              </a:rPr>
            </a:br>
            <a:r>
              <a:rPr lang="ru-RU" b="1" dirty="0" smtClean="0">
                <a:latin typeface="Cambria" panose="02040503050406030204" pitchFamily="18" charset="0"/>
              </a:rPr>
              <a:t>в 2017 году</a:t>
            </a:r>
            <a:endParaRPr lang="ru-RU" b="1" dirty="0"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381328"/>
            <a:ext cx="8280920" cy="25202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Главный хирург ЮФО, профессор Черкасов М.Ф.</a:t>
            </a:r>
            <a:endParaRPr lang="ru-RU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C:\Users\Анастасия\Desktop\ufo-kry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180" y="2557371"/>
            <a:ext cx="5365206" cy="389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983180" y="3356992"/>
            <a:ext cx="140548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71112" y="3198168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07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243474"/>
              </p:ext>
            </p:extLst>
          </p:nvPr>
        </p:nvGraphicFramePr>
        <p:xfrm>
          <a:off x="179512" y="497481"/>
          <a:ext cx="8712967" cy="5998296"/>
        </p:xfrm>
        <a:graphic>
          <a:graphicData uri="http://schemas.openxmlformats.org/drawingml/2006/table">
            <a:tbl>
              <a:tblPr/>
              <a:tblGrid>
                <a:gridCol w="2232247"/>
                <a:gridCol w="1204600"/>
                <a:gridCol w="1319030"/>
                <a:gridCol w="1319030"/>
                <a:gridCol w="1319030"/>
                <a:gridCol w="1319030"/>
              </a:tblGrid>
              <a:tr h="21602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ЧИСЛО ЭКСТРЕННЫХ ХИРУРГИЧЕСКИХ БОЛЬНЫХ И ДНЕЙ ЛЕЧЕНИЯ (АБС.)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892" marR="8892" marT="8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0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Название районов (городов) в алфавитном порядке</a:t>
                      </a:r>
                    </a:p>
                  </a:txBody>
                  <a:tcPr marL="8892" marR="8892" marT="8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Отчетный год (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2017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г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.)</a:t>
                      </a:r>
                    </a:p>
                  </a:txBody>
                  <a:tcPr marL="8892" marR="8892" marT="8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6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ЧЭБ (Число экстренных больных лечившихся в отделениях общего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хир.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профиля в районе)</a:t>
                      </a:r>
                    </a:p>
                  </a:txBody>
                  <a:tcPr marL="8892" marR="8892" marT="8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ЧОЭБ (Число оперированных экстренных больных лечившихся в отделениях общего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хир.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профиля в регионе)</a:t>
                      </a:r>
                    </a:p>
                  </a:txBody>
                  <a:tcPr marL="8892" marR="8892" marT="8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effectLst/>
                          <a:latin typeface="Times New Roman"/>
                        </a:rPr>
                        <a:t>ЧОслЭБ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 (Число осложнений у 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/>
                        </a:rPr>
                        <a:t>оперир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-х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экстренных больных,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лечив-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/>
                        </a:rPr>
                        <a:t>ся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/>
                        </a:rPr>
                        <a:t>отд-ях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общего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хир.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профиля в регионе)</a:t>
                      </a:r>
                    </a:p>
                  </a:txBody>
                  <a:tcPr marL="8892" marR="8892" marT="8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ЧУЭБ (Число умерших из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опер-х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экстренных больных,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лечив-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/>
                        </a:rPr>
                        <a:t>ся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/>
                        </a:rPr>
                        <a:t>отд-ях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общего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хир.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профиля в регионе)</a:t>
                      </a:r>
                    </a:p>
                  </a:txBody>
                  <a:tcPr marL="8892" marR="8892" marT="8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ЧДЛЭБ (Число дней лечения экстренных больных)</a:t>
                      </a:r>
                    </a:p>
                  </a:txBody>
                  <a:tcPr marL="8892" marR="8892" marT="8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РЕСПУБЛИКА АДЫГЕЯ*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2 783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1 613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*данные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не предоставлены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АСТРАХАНСКАЯ ОБЛАСТЬ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13 861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5 863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99 212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ВОЛГОГРАДСКАЯ ОБЛАСТЬ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38 718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16 523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461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765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347 000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РЕСПУБЛИКА КАЛМЫКИЯ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2 931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1 618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34 964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КРАСНОДАРСКИЙ КРАЙ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108 734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68 412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634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2 468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1 059 025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РЕСПУБЛИКА КРЫМ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24 290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10 528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472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237 222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РОСТОВСКАЯ ОБЛАСТЬ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61 079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40 721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993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557 940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4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Г. СЕВАСТОПОЛЬ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6 374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3 065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59 979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465">
                <a:tc>
                  <a:txBody>
                    <a:bodyPr/>
                    <a:lstStyle/>
                    <a:p>
                      <a:pPr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ИТОГО 2016 г. </a:t>
                      </a:r>
                      <a:endParaRPr lang="ru-RU" sz="1400" b="0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284 088</a:t>
                      </a:r>
                    </a:p>
                  </a:txBody>
                  <a:tcPr marL="8892" marR="8892" marT="8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155 644</a:t>
                      </a:r>
                    </a:p>
                  </a:txBody>
                  <a:tcPr marL="8892" marR="8892" marT="8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2 099</a:t>
                      </a:r>
                    </a:p>
                  </a:txBody>
                  <a:tcPr marL="8892" marR="8892" marT="8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5 812</a:t>
                      </a:r>
                    </a:p>
                  </a:txBody>
                  <a:tcPr marL="8892" marR="8892" marT="8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2 547 210</a:t>
                      </a:r>
                    </a:p>
                  </a:txBody>
                  <a:tcPr marL="8892" marR="8892" marT="88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8465">
                <a:tc>
                  <a:txBody>
                    <a:bodyPr/>
                    <a:lstStyle/>
                    <a:p>
                      <a:pPr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ИТОГО 2017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г.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258 770 ↓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148 </a:t>
                      </a:r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343 ↓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760 ↓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</a:t>
                      </a:r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238 ↓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2 395 </a:t>
                      </a:r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342 ↓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2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727492"/>
              </p:ext>
            </p:extLst>
          </p:nvPr>
        </p:nvGraphicFramePr>
        <p:xfrm>
          <a:off x="179512" y="404664"/>
          <a:ext cx="8784975" cy="56166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57275"/>
                <a:gridCol w="543926"/>
                <a:gridCol w="543926"/>
                <a:gridCol w="543926"/>
                <a:gridCol w="743395"/>
                <a:gridCol w="648072"/>
                <a:gridCol w="648072"/>
                <a:gridCol w="952056"/>
                <a:gridCol w="623249"/>
                <a:gridCol w="656943"/>
                <a:gridCol w="576064"/>
                <a:gridCol w="648071"/>
              </a:tblGrid>
              <a:tr h="360040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ПОКАЗАТЕЛИ ДЕЯТЕЛЬНОСТИ КРУГЛОСУТОЧНОГО СТАЦИОНАРА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4" marR="7964" marT="796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2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4" marR="7964" marT="796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койки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4" marR="7964" marT="796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Средние сроки лечения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4" marR="7964" marT="796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койки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4" marR="7964" marT="796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операций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4" marR="7964" marT="796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опериро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-ванных больных  (чел.)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4" marR="7964" marT="796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Оперативная активность (%)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4" marR="7964" marT="796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послеопе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-рационных осложнений (%)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4" marR="7964" marT="796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Умерло после операций  (чел.)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4" marR="7964" marT="796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леталь-ность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4" marR="7964" marT="796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П/о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летальность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4" marR="7964" marT="796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Поздняя </a:t>
                      </a:r>
                      <a:r>
                        <a:rPr lang="ru-RU" sz="12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госпита-лизация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(%)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4" marR="7964" marT="796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55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РЕСПУБЛИКА АДЫГЕЯ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341,6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9,98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4 445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3 989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46,9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1,9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2,48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2,3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42,9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55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АСТРАХАНСКАЯ ОБЛАСТЬ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325,1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40,8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13 055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12 802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90,8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310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1,2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2,4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55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ВОЛГОГРАДСКАЯ ОБЛАСТЬ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314,1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9,0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35,1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25 791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24 267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42,6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2,1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745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1,8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2,2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51,8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55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РЕСПУБЛИКА КАЛМЫКИЯ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320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7,9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37,6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11 927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11 927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61,2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0,025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0,025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55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КРАСНОДАРСКИЙ КРАЙ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325,8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8,3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38,6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133 160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118 424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55,8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0,9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1991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2,4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1,72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19,3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55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РЕСПУБЛИКА КРЫМ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361,6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9,57</a:t>
                      </a:r>
                    </a:p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39,6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14 967</a:t>
                      </a:r>
                    </a:p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15 501</a:t>
                      </a:r>
                    </a:p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50,85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0,89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424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2,5</a:t>
                      </a:r>
                    </a:p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2,43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27,23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55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РОСТОВСКАЯ ОБЛАСТЬ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299,5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8,6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34,9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66 250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60 308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56,21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0,68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998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1,33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1,26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20,32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55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Г. СЕВАСТОПОЛЬ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350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9,35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4 793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4 372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54,3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0,29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133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3,75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3,78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6,7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58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ИТОГО 2016 г.</a:t>
                      </a:r>
                      <a:endParaRPr lang="ru-RU" sz="1400" b="0" i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7964" marR="7964" marT="796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329,2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9,1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37,4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dirty="0">
                          <a:effectLst/>
                          <a:latin typeface="Times New Roman"/>
                        </a:rPr>
                        <a:t>329 014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307 311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48,5%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1,3%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5588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2,1%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26,9%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ИТОГО 2017 г.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64" marR="7964" marT="7964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329,7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8,8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37,5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274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388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251</a:t>
                      </a:r>
                      <a:r>
                        <a:rPr lang="ru-RU" sz="12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590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57,3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0,94%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4 696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1,93 %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2,0%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23,</a:t>
                      </a:r>
                      <a:r>
                        <a:rPr lang="en-US" sz="1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6%</a:t>
                      </a:r>
                      <a:endParaRPr lang="ru-RU" sz="10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1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76780321"/>
              </p:ext>
            </p:extLst>
          </p:nvPr>
        </p:nvGraphicFramePr>
        <p:xfrm>
          <a:off x="323528" y="404664"/>
          <a:ext cx="871296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6317" y="764704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6720" y="2937138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0056" y="4665330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96" y="3501008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1312" y="4089266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16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66234678"/>
              </p:ext>
            </p:extLst>
          </p:nvPr>
        </p:nvGraphicFramePr>
        <p:xfrm>
          <a:off x="323528" y="404664"/>
          <a:ext cx="871296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6" y="1844824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6512" y="2924944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206" y="3501008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754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43495628"/>
              </p:ext>
            </p:extLst>
          </p:nvPr>
        </p:nvGraphicFramePr>
        <p:xfrm>
          <a:off x="323528" y="404664"/>
          <a:ext cx="871296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5745" y="2420888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45" y="3573016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6862" y="4134501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42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02083822"/>
              </p:ext>
            </p:extLst>
          </p:nvPr>
        </p:nvGraphicFramePr>
        <p:xfrm>
          <a:off x="323528" y="404664"/>
          <a:ext cx="871296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97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40204720"/>
              </p:ext>
            </p:extLst>
          </p:nvPr>
        </p:nvGraphicFramePr>
        <p:xfrm>
          <a:off x="323528" y="404664"/>
          <a:ext cx="871296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0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14231065"/>
              </p:ext>
            </p:extLst>
          </p:nvPr>
        </p:nvGraphicFramePr>
        <p:xfrm>
          <a:off x="323528" y="404664"/>
          <a:ext cx="871296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36512" y="692696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736" y="1844824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809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19307534"/>
              </p:ext>
            </p:extLst>
          </p:nvPr>
        </p:nvGraphicFramePr>
        <p:xfrm>
          <a:off x="416665" y="476672"/>
          <a:ext cx="871296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8768" y="1340768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8808" y="776898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8145" y="1929026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6690" y="2996952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23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24173008"/>
              </p:ext>
            </p:extLst>
          </p:nvPr>
        </p:nvGraphicFramePr>
        <p:xfrm>
          <a:off x="323528" y="404664"/>
          <a:ext cx="871296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31312" y="1268760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0988" y="692696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857018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1117" y="2348880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2704" y="2937138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21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22123"/>
              </p:ext>
            </p:extLst>
          </p:nvPr>
        </p:nvGraphicFramePr>
        <p:xfrm>
          <a:off x="539552" y="764704"/>
          <a:ext cx="8352928" cy="5904658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3646129"/>
                <a:gridCol w="4706799"/>
              </a:tblGrid>
              <a:tr h="379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</a:rPr>
                        <a:t>ЮЖНЫЙ ФЕДЕРАЛЬНЫЙ ОКРУГ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8051" marR="8051" marT="8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ЧЕРКАСОВ МИХАИЛ ФЕДОРОВИЧ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8051" marR="8051" marT="8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</a:rPr>
                        <a:t>РЕСПУБЛИКА АДЫГЕЯ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8051" marR="8051" marT="8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БОЛОКОВ МАХМУД САЛЬМАНОВИЧ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8051" marR="8051" marT="8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</a:rPr>
                        <a:t>АСТРАХАНСКАЯ ОБЛАСТЬ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8051" marR="8051" marT="8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КУЧИН ЮРИЙ ВЛАДИМИРОВИЧ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8051" marR="8051" marT="8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4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</a:rPr>
                        <a:t>ВОЛГОГРАДСКАЯ ОБЛАСТЬ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8051" marR="8051" marT="8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ПОЛИКАРПОВ ИГОРЬ АЛЕКСАНДРОВИЧ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8051" marR="8051" marT="8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00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</a:rPr>
                        <a:t>РЕСПУБЛИКА КАЛМЫКИЯ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8051" marR="8051" marT="8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ХОНИНОВ ДОРЖИ ВЛАДИМИРОВИЧ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ШАРАПОВ НИКОЛАЙ МИХАЙЛОВИЧ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8051" marR="8051" marT="8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</a:rPr>
                        <a:t>КРАСНОДАРСКИЙ КРАЙ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8051" marR="8051" marT="8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БАРЫШЕВ АЛЕКСАНДР ГЕННАДЬЕВИЧ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8051" marR="8051" marT="8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91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</a:rPr>
                        <a:t>РЕСПУБЛИКА КРЫМ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8051" marR="8051" marT="8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ЙОВБАК ВЛАДИМИР МИХАЙЛОВИЧ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8051" marR="8051" marT="8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</a:rPr>
                        <a:t>РОСТОВСКАЯ ОБЛАСТЬ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8051" marR="8051" marT="8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Cambria" panose="02040503050406030204" pitchFamily="18" charset="0"/>
                        </a:rPr>
                        <a:t>УТЕМИШЕВ МАРАТ АНДРЕЕВИЧ</a:t>
                      </a:r>
                      <a:endParaRPr lang="ru-RU" sz="16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8051" marR="8051" marT="8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5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Cambria" panose="02040503050406030204" pitchFamily="18" charset="0"/>
                        </a:rPr>
                        <a:t>Г. СЕВАСТОПОЛЬ</a:t>
                      </a:r>
                      <a:endParaRPr lang="ru-RU" sz="16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8051" marR="8051" marT="8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mbria" panose="02040503050406030204" pitchFamily="18" charset="0"/>
                        </a:rPr>
                        <a:t>ХАБАРОВ ОЛЕГ РОБЕРТОВИЧ</a:t>
                      </a:r>
                      <a:endParaRPr lang="ru-RU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8051" marR="8051" marT="80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9592" y="188640"/>
            <a:ext cx="770485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2"/>
                </a:solidFill>
              </a:rPr>
              <a:t>Главные специалисты-хирурги ЮФО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12879624"/>
              </p:ext>
            </p:extLst>
          </p:nvPr>
        </p:nvGraphicFramePr>
        <p:xfrm>
          <a:off x="-64576" y="260648"/>
          <a:ext cx="9733299" cy="907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>
            <a:spLocks noGrp="1"/>
          </p:cNvSpPr>
          <p:nvPr/>
        </p:nvSpPr>
        <p:spPr>
          <a:xfrm>
            <a:off x="179512" y="5805264"/>
            <a:ext cx="2952328" cy="983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ЦФО (2014 г. ) – 6,1% 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060848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5517" y="3729226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63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71873764"/>
              </p:ext>
            </p:extLst>
          </p:nvPr>
        </p:nvGraphicFramePr>
        <p:xfrm>
          <a:off x="-27148" y="-243408"/>
          <a:ext cx="9733299" cy="907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1"/>
          <p:cNvSpPr>
            <a:spLocks noGrp="1"/>
          </p:cNvSpPr>
          <p:nvPr/>
        </p:nvSpPr>
        <p:spPr>
          <a:xfrm>
            <a:off x="179512" y="5805264"/>
            <a:ext cx="2952328" cy="983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ЦФО (2014 г. ) – 11,2% 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801234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04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95422104"/>
              </p:ext>
            </p:extLst>
          </p:nvPr>
        </p:nvGraphicFramePr>
        <p:xfrm>
          <a:off x="-180528" y="0"/>
          <a:ext cx="9733299" cy="907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>
            <a:spLocks noGrp="1"/>
          </p:cNvSpPr>
          <p:nvPr/>
        </p:nvSpPr>
        <p:spPr>
          <a:xfrm>
            <a:off x="179512" y="5805264"/>
            <a:ext cx="2952328" cy="983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ЦФО (2014 г. ) – 5,1% 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317" y="476672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1699" y="1612566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63111" y="2193661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910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76913539"/>
              </p:ext>
            </p:extLst>
          </p:nvPr>
        </p:nvGraphicFramePr>
        <p:xfrm>
          <a:off x="0" y="-171400"/>
          <a:ext cx="9733299" cy="907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>
            <a:spLocks noGrp="1"/>
          </p:cNvSpPr>
          <p:nvPr/>
        </p:nvSpPr>
        <p:spPr>
          <a:xfrm>
            <a:off x="179512" y="5805264"/>
            <a:ext cx="2952328" cy="983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ЦФО (2014 г. ) –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317" y="908720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717" y="2073042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80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37883727"/>
              </p:ext>
            </p:extLst>
          </p:nvPr>
        </p:nvGraphicFramePr>
        <p:xfrm>
          <a:off x="-2855" y="0"/>
          <a:ext cx="9733299" cy="907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>
            <a:spLocks noGrp="1"/>
          </p:cNvSpPr>
          <p:nvPr/>
        </p:nvSpPr>
        <p:spPr>
          <a:xfrm>
            <a:off x="179512" y="5805264"/>
            <a:ext cx="2952328" cy="983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ЦФО (2014 г. ) – 3,6% 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69916" y="476672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146" y="992922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2895" y="4437112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82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1804686"/>
              </p:ext>
            </p:extLst>
          </p:nvPr>
        </p:nvGraphicFramePr>
        <p:xfrm>
          <a:off x="0" y="0"/>
          <a:ext cx="9733299" cy="900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85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42657079"/>
              </p:ext>
            </p:extLst>
          </p:nvPr>
        </p:nvGraphicFramePr>
        <p:xfrm>
          <a:off x="0" y="-171400"/>
          <a:ext cx="9733299" cy="900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Заголовок 1"/>
          <p:cNvSpPr>
            <a:spLocks noGrp="1"/>
          </p:cNvSpPr>
          <p:nvPr/>
        </p:nvSpPr>
        <p:spPr>
          <a:xfrm>
            <a:off x="179512" y="5805264"/>
            <a:ext cx="2952328" cy="983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ЦФО (2014 г. ) – 0,15% 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369872"/>
              </p:ext>
            </p:extLst>
          </p:nvPr>
        </p:nvGraphicFramePr>
        <p:xfrm>
          <a:off x="323528" y="-27384"/>
          <a:ext cx="8424936" cy="690524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5184576"/>
                <a:gridCol w="1402328"/>
                <a:gridCol w="1838032"/>
              </a:tblGrid>
              <a:tr h="8119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СТРУКТУРА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ПЛАНОВЫХ ОПЕРАТИВНЫХ ВМЕШАТЕЛЬСТВ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99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операции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операций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Аппендэктомия (хронический аппендицит)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при язвенной болезни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0,36%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3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Грыжесечения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18684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21,92%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Тиреоидэктомия, резекция щитовидной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2,91%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на легких, плевре, органах </a:t>
                      </a: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средостения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1,69%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на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пищеводе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по поводу туберкулеза лег­ких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5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на </a:t>
                      </a:r>
                      <a:r>
                        <a:rPr lang="ru-RU" sz="16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сердце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0,96%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на желчных путях и </a:t>
                      </a:r>
                      <a:r>
                        <a:rPr lang="ru-RU" sz="1600" spc="-2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печени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10,65%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поджелудочной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0,42%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на толс­</a:t>
                      </a:r>
                      <a:r>
                        <a:rPr lang="ru-RU" sz="16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той и прямой </a:t>
                      </a:r>
                      <a:r>
                        <a:rPr lang="ru-RU" sz="1600" spc="-5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кишках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7,27%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на сосудах, всего: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4,92%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при забрюшинных опухолях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при опухолях надпочечни­</a:t>
                      </a:r>
                      <a:r>
                        <a:rPr lang="ru-RU" sz="16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0,03%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на молочной </a:t>
                      </a:r>
                      <a:r>
                        <a:rPr lang="ru-RU" sz="1600" spc="-1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железе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0,54%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2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Нефрэктомии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на мочевом пузыре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2,12%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Трансуретральные операции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2,92%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под контролем УЗ 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4,47%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под контролем рентгена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3,27%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pc="-1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29464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34,56%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85246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7608" marR="47608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2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08232"/>
              </p:ext>
            </p:extLst>
          </p:nvPr>
        </p:nvGraphicFramePr>
        <p:xfrm>
          <a:off x="251520" y="188640"/>
          <a:ext cx="8640959" cy="65726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797598"/>
                <a:gridCol w="2971153"/>
                <a:gridCol w="936104"/>
                <a:gridCol w="936104"/>
              </a:tblGrid>
              <a:tr h="10771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ОПЕРАТИВНАЯ ЭНДОСКОПИЯ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7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ОПЕРАЦИИ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ЧИСЛО ОПЕРАЦИЙ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Абс.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771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Оперативная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лапароскопия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368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Лапароскопическая холецистэктомия (ЛХЭ)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17627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68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Лапароскопическая диагностика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3662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7368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Лапароскопическая </a:t>
                      </a:r>
                      <a:r>
                        <a:rPr lang="ru-RU" sz="1200" spc="-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аппендэктомия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7,33%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4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Лапароскопическая </a:t>
                      </a:r>
                      <a:r>
                        <a:rPr lang="ru-RU" sz="1200" spc="-5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спленэктомия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4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Лапароскопическая </a:t>
                      </a:r>
                      <a:r>
                        <a:rPr lang="ru-RU" sz="12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цистовариэктомия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2,29%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4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Лапароскопическая </a:t>
                      </a:r>
                      <a:r>
                        <a:rPr lang="ru-RU" sz="1200" spc="-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герниопластика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4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Лапароскопические операции на кишке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4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Лапароскопическая резекция желудка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4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5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Лапароскопическое</a:t>
                      </a:r>
                      <a:r>
                        <a:rPr lang="ru-RU" sz="120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5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ушивание</a:t>
                      </a:r>
                      <a:r>
                        <a:rPr lang="ru-RU" sz="1200" spc="-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прободной язвы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4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Лапароскопические операции при бесплодии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4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Лапароскопическая ампутация матки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4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Лапароскопическая </a:t>
                      </a:r>
                      <a:r>
                        <a:rPr lang="ru-RU" sz="1200" spc="-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миомэктомия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4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Лапароскопическая экстирпация матки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4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Лапароскопическая стерилизация женщин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4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771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Оперативная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торакоскопия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(0,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4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Торакоскопическая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диагностика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4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Торакоскопические</a:t>
                      </a: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операции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4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771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Эндоскопические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%)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4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Остановка желудочно-кишечного кровотечения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4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Папиллосфинктеротомия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4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Полипэктомия</a:t>
                      </a:r>
                      <a:r>
                        <a:rPr lang="ru-RU" sz="12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кишки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4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Ретроградная </a:t>
                      </a:r>
                      <a:r>
                        <a:rPr lang="ru-RU" sz="1200" spc="-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холангиопанкреатография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3,01%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4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Полипэктомия</a:t>
                      </a: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желудка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759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Билиарное</a:t>
                      </a:r>
                      <a:r>
                        <a:rPr lang="ru-RU" sz="1200" spc="-3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spc="-3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стентирование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0,57%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4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Удаление инородного тела дыхательных путей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4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Рассечение, </a:t>
                      </a:r>
                      <a:r>
                        <a:rPr lang="ru-RU" sz="1200" spc="-2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бужирование</a:t>
                      </a: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анастомоза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4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Бронхиальный гемостаз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84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spc="-2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14,72%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723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49047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17,8%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8473" marR="4847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8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57010"/>
              </p:ext>
            </p:extLst>
          </p:nvPr>
        </p:nvGraphicFramePr>
        <p:xfrm>
          <a:off x="251520" y="409100"/>
          <a:ext cx="8712968" cy="5735341"/>
        </p:xfrm>
        <a:graphic>
          <a:graphicData uri="http://schemas.openxmlformats.org/drawingml/2006/table">
            <a:tbl>
              <a:tblPr/>
              <a:tblGrid>
                <a:gridCol w="1602385"/>
                <a:gridCol w="833674"/>
                <a:gridCol w="703750"/>
                <a:gridCol w="1031265"/>
                <a:gridCol w="790365"/>
                <a:gridCol w="790365"/>
                <a:gridCol w="706457"/>
                <a:gridCol w="814547"/>
                <a:gridCol w="733703"/>
                <a:gridCol w="706457"/>
              </a:tblGrid>
              <a:tr h="476759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ПОКАЗАТЕЛИ РАБОТЫ ХИРУРГИЧЕСКОЙ СЛУЖБЫ ПОЛИКЛИНИКИ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4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Название районов в алфавитном порядке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5">
                          <a:effectLst/>
                          <a:latin typeface="Times New Roman"/>
                          <a:ea typeface="Times New Roman"/>
                        </a:rPr>
                        <a:t>Число посещений в поликлинике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5">
                          <a:effectLst/>
                          <a:latin typeface="Times New Roman"/>
                          <a:ea typeface="Times New Roman"/>
                        </a:rPr>
                        <a:t>Число посещений на дому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5">
                          <a:effectLst/>
                          <a:latin typeface="Times New Roman"/>
                          <a:ea typeface="Times New Roman"/>
                        </a:rPr>
                        <a:t>Число прикреплен. населения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5">
                          <a:effectLst/>
                          <a:latin typeface="Times New Roman"/>
                          <a:ea typeface="Times New Roman"/>
                        </a:rPr>
                        <a:t>Число занятых врачебных должностей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5">
                          <a:effectLst/>
                          <a:latin typeface="Times New Roman"/>
                          <a:ea typeface="Times New Roman"/>
                        </a:rPr>
                        <a:t>Число штатных врачебных должностей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5">
                          <a:effectLst/>
                          <a:latin typeface="Times New Roman"/>
                          <a:ea typeface="Times New Roman"/>
                        </a:rPr>
                        <a:t>Число физических лиц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5">
                          <a:effectLst/>
                          <a:latin typeface="Times New Roman"/>
                          <a:ea typeface="Times New Roman"/>
                        </a:rPr>
                        <a:t>Число оперир. больных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5" dirty="0">
                          <a:effectLst/>
                          <a:latin typeface="Times New Roman"/>
                          <a:ea typeface="Times New Roman"/>
                        </a:rPr>
                        <a:t>Число </a:t>
                      </a:r>
                      <a:r>
                        <a:rPr lang="ru-RU" sz="1200" b="1" spc="5" dirty="0" smtClean="0">
                          <a:effectLst/>
                          <a:latin typeface="Times New Roman"/>
                          <a:ea typeface="Times New Roman"/>
                        </a:rPr>
                        <a:t>опер-й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spc="5" dirty="0" err="1">
                          <a:effectLst/>
                          <a:latin typeface="Times New Roman"/>
                          <a:ea typeface="Times New Roman"/>
                        </a:rPr>
                        <a:t>Хирургич</a:t>
                      </a:r>
                      <a:r>
                        <a:rPr lang="ru-RU" sz="1200" b="1" spc="5" dirty="0">
                          <a:effectLst/>
                          <a:latin typeface="Times New Roman"/>
                          <a:ea typeface="Times New Roman"/>
                        </a:rPr>
                        <a:t>. активность (%)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20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РЕСПУБЛИКА АДЫГЕЯ*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данные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/>
                        </a:rPr>
                        <a:t> не предоставлены</a:t>
                      </a:r>
                      <a:endParaRPr lang="ru-RU" sz="1200" b="0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77" marR="7677" marT="76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АСТРАХАНСКАЯ ОБЛАСТЬ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283 452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3 938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1 018 866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62,75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20 977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21 746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7,7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ВОЛГОГРАДСКАЯ ОБЛАСТЬ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728 037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5 137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2 231 847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129,5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157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22 539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22 593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8,4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РЕСПУБЛИКА КАЛМЫКИЯ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72 164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881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252 390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3745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3 811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5,46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КРАСНОДАРСКИЙ КРАЙ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1 788 190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55 064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4260944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197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227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176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62 054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62 679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РЕСПУБЛИКА КРЫМ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328 400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2 385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1 364 453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58,25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14 976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15 169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4,6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6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РОСТОВСКАЯ ОБЛАСТЬ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1 165 894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13 972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3 584 482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209,75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238,75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31 798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33 150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6,0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Г. СЕВАСТОПОЛЬ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81 204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554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283 747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17,5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18,75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2 695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2 828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7,31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5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ИТОГО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4 447 341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81 931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11 977 863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684*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791,25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618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158 784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161 976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7,17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/>
        </p:nvSpPr>
        <p:spPr>
          <a:xfrm>
            <a:off x="272338" y="6165304"/>
            <a:ext cx="7488832" cy="491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*Обеспеченность врачами-хирургами поликлиник: 86,4%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200047"/>
              </p:ext>
            </p:extLst>
          </p:nvPr>
        </p:nvGraphicFramePr>
        <p:xfrm>
          <a:off x="323528" y="267135"/>
          <a:ext cx="8424936" cy="5847650"/>
        </p:xfrm>
        <a:graphic>
          <a:graphicData uri="http://schemas.openxmlformats.org/drawingml/2006/table">
            <a:tbl>
              <a:tblPr/>
              <a:tblGrid>
                <a:gridCol w="2176470"/>
                <a:gridCol w="810843"/>
                <a:gridCol w="910420"/>
                <a:gridCol w="1180700"/>
                <a:gridCol w="1330279"/>
                <a:gridCol w="1034678"/>
                <a:gridCol w="981546"/>
              </a:tblGrid>
              <a:tr h="53406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effectLst/>
                          <a:latin typeface="Times New Roman"/>
                        </a:rPr>
                        <a:t>ЧИСЛО НАСЕЛЕНИЯ И КОЕК  </a:t>
                      </a:r>
                      <a:endParaRPr lang="ru-RU" sz="2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02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Название районов (городов) в алфавитном порядке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К-во ЛПУ, имеющих хирурги-</a:t>
                      </a:r>
                      <a:r>
                        <a:rPr lang="ru-RU" sz="1200" b="1" i="0" u="none" strike="noStrike" dirty="0" err="1">
                          <a:effectLst/>
                          <a:latin typeface="Times New Roman"/>
                        </a:rPr>
                        <a:t>ческие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отделения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К-во хирурги-</a:t>
                      </a:r>
                      <a:r>
                        <a:rPr lang="ru-RU" sz="1200" b="1" i="0" u="none" strike="noStrike" dirty="0" err="1">
                          <a:effectLst/>
                          <a:latin typeface="Times New Roman"/>
                        </a:rPr>
                        <a:t>ческих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 отделений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Количество населения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Количество хирургических коек 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2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в предыдущем году (на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01.01.17г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.)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в отчетном году (на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01.01.18г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.)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в предыдущем году (на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01.01.17г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.)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в отчетном году (на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01.01.18г</a:t>
                      </a:r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.)</a:t>
                      </a: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РЕСПУБЛИКА АДЫГЕЯ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370 629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357 490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241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301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АСТРАХАНСКАЯ ОБЛАСТЬ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798 374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794 443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323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299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↓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ВОЛГОГРАДСКАЯ ОБЛАСТЬ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2 071 854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2 056 716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597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574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↓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РЕСПУБЛИКА КАЛМЫКИЯ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212 025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211 048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122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125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КРАСНОДАРСКИЙ КРАЙ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4 633 409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4 723 369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3527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3501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4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РЕСПУБЛИКА КРЫМ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1 786 214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1 758 599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1213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1200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↓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2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РОСТОВСКАЯ ОБЛАСТЬ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89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3 549 180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3 570 957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3 067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062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↓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75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effectLst/>
                          <a:latin typeface="Times New Roman"/>
                        </a:rPr>
                        <a:t>Г. СЕВАСТОПОЛЬ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351 190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351 693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209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216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600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 в регионе 2017</a:t>
                      </a:r>
                    </a:p>
                    <a:p>
                      <a:pPr algn="l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894" marR="8894" marT="8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268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272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13 772 875</a:t>
                      </a:r>
                      <a:endParaRPr lang="ru-RU" sz="1600" b="1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13 824 </a:t>
                      </a:r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315</a:t>
                      </a:r>
                      <a:r>
                        <a:rPr lang="en-US" sz="1600" b="1" i="0" u="none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↑</a:t>
                      </a:r>
                      <a:endParaRPr lang="ru-RU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10 299</a:t>
                      </a:r>
                      <a:endParaRPr lang="ru-RU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 </a:t>
                      </a:r>
                      <a:r>
                        <a:rPr lang="en-US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278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↓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83568" y="6237312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Тенденция к снижению количества хирургических коек при росте населения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8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80adctb0bamacmmgz.xn--p1ai/assets/images/5sez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7" y="88659"/>
            <a:ext cx="2931985" cy="267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:\Видеоархив\съезд хирургов фото\Съезд хирургов\Съезд хирургов\_ENY94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5" y="2924944"/>
            <a:ext cx="5960196" cy="3168352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Видеоархив\съезд хирургов фото\Съезд хирургов\Съезд хирургов\_ENY87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5666862" cy="3744416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Видеоархив\съезд хирургов фото\Съезд хирургов\Съезд хирургов\_ENY90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829516" cy="259228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8428" y="6165304"/>
            <a:ext cx="8510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mbria" pitchFamily="18" charset="0"/>
              </a:rPr>
              <a:t>В работе Съезда приняли участие более 500 </a:t>
            </a:r>
            <a:r>
              <a:rPr lang="ru-RU" sz="1600" dirty="0" smtClean="0">
                <a:latin typeface="Cambria" pitchFamily="18" charset="0"/>
              </a:rPr>
              <a:t>специалистов </a:t>
            </a:r>
            <a:r>
              <a:rPr lang="ru-RU" sz="1600" dirty="0" smtClean="0">
                <a:latin typeface="Cambria" pitchFamily="18" charset="0"/>
              </a:rPr>
              <a:t>ЮФО и СКФО</a:t>
            </a:r>
            <a:r>
              <a:rPr lang="ru-RU" sz="1600" dirty="0" smtClean="0">
                <a:latin typeface="Cambria" pitchFamily="18" charset="0"/>
              </a:rPr>
              <a:t>, </a:t>
            </a:r>
            <a:r>
              <a:rPr lang="ru-RU" sz="1600" dirty="0">
                <a:latin typeface="Cambria" pitchFamily="18" charset="0"/>
              </a:rPr>
              <a:t>а также их коллеги из других регионов России </a:t>
            </a:r>
            <a:r>
              <a:rPr lang="ru-RU" sz="1600" dirty="0" smtClean="0">
                <a:latin typeface="Cambria" pitchFamily="18" charset="0"/>
              </a:rPr>
              <a:t>и ближнего зарубежья.</a:t>
            </a:r>
            <a:endParaRPr lang="ru-RU" sz="16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468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6967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Cambria" pitchFamily="18" charset="0"/>
              </a:rPr>
              <a:t>1. </a:t>
            </a:r>
            <a:r>
              <a:rPr lang="ru-RU" b="1" dirty="0" smtClean="0">
                <a:latin typeface="Cambria" pitchFamily="18" charset="0"/>
              </a:rPr>
              <a:t>Секции Съезда:</a:t>
            </a:r>
            <a:endParaRPr lang="en-US" b="1" dirty="0" smtClean="0">
              <a:latin typeface="Cambria" pitchFamily="18" charset="0"/>
            </a:endParaRPr>
          </a:p>
          <a:p>
            <a:r>
              <a:rPr lang="ru-RU" sz="2900" dirty="0">
                <a:latin typeface="Cambria" pitchFamily="18" charset="0"/>
              </a:rPr>
              <a:t>м</a:t>
            </a:r>
            <a:r>
              <a:rPr lang="ru-RU" sz="2900" dirty="0" smtClean="0">
                <a:latin typeface="Cambria" pitchFamily="18" charset="0"/>
              </a:rPr>
              <a:t>алоинвазивные операции в неотложной хирургии;</a:t>
            </a:r>
          </a:p>
          <a:p>
            <a:r>
              <a:rPr lang="ru-RU" sz="2900" dirty="0">
                <a:latin typeface="Cambria" pitchFamily="18" charset="0"/>
              </a:rPr>
              <a:t>а</a:t>
            </a:r>
            <a:r>
              <a:rPr lang="ru-RU" sz="2900" dirty="0" smtClean="0">
                <a:latin typeface="Cambria" pitchFamily="18" charset="0"/>
              </a:rPr>
              <a:t>бдоминальная хирургическая инфекция;</a:t>
            </a:r>
          </a:p>
          <a:p>
            <a:r>
              <a:rPr lang="ru-RU" sz="2900" dirty="0" smtClean="0">
                <a:latin typeface="Cambria" pitchFamily="18" charset="0"/>
              </a:rPr>
              <a:t>желудочно-кишечные кровотечения;</a:t>
            </a:r>
          </a:p>
          <a:p>
            <a:r>
              <a:rPr lang="ru-RU" sz="2900" dirty="0" smtClean="0">
                <a:latin typeface="Cambria" pitchFamily="18" charset="0"/>
              </a:rPr>
              <a:t>хирургия пищевода;</a:t>
            </a:r>
          </a:p>
          <a:p>
            <a:r>
              <a:rPr lang="ru-RU" sz="2900" dirty="0">
                <a:latin typeface="Cambria" pitchFamily="18" charset="0"/>
              </a:rPr>
              <a:t>з</a:t>
            </a:r>
            <a:r>
              <a:rPr lang="ru-RU" sz="2900" dirty="0" smtClean="0">
                <a:latin typeface="Cambria" pitchFamily="18" charset="0"/>
              </a:rPr>
              <a:t>аболевания поджелудочной железы;</a:t>
            </a:r>
          </a:p>
          <a:p>
            <a:r>
              <a:rPr lang="ru-RU" sz="2900" dirty="0" err="1">
                <a:latin typeface="Cambria" pitchFamily="18" charset="0"/>
              </a:rPr>
              <a:t>в</a:t>
            </a:r>
            <a:r>
              <a:rPr lang="ru-RU" sz="2900" dirty="0" err="1" smtClean="0">
                <a:latin typeface="Cambria" pitchFamily="18" charset="0"/>
              </a:rPr>
              <a:t>нутрипросветная</a:t>
            </a:r>
            <a:r>
              <a:rPr lang="ru-RU" sz="2900" dirty="0" smtClean="0">
                <a:latin typeface="Cambria" pitchFamily="18" charset="0"/>
              </a:rPr>
              <a:t> хирургия;</a:t>
            </a:r>
          </a:p>
          <a:p>
            <a:r>
              <a:rPr lang="ru-RU" sz="2900" dirty="0">
                <a:latin typeface="Cambria" pitchFamily="18" charset="0"/>
              </a:rPr>
              <a:t>к</a:t>
            </a:r>
            <a:r>
              <a:rPr lang="ru-RU" sz="2900" dirty="0" smtClean="0">
                <a:latin typeface="Cambria" pitchFamily="18" charset="0"/>
              </a:rPr>
              <a:t>олопроктология;</a:t>
            </a:r>
            <a:endParaRPr lang="ru-RU" sz="2900" dirty="0" smtClean="0">
              <a:latin typeface="Cambria" pitchFamily="18" charset="0"/>
            </a:endParaRPr>
          </a:p>
          <a:p>
            <a:r>
              <a:rPr lang="ru-RU" sz="2900" dirty="0" smtClean="0">
                <a:latin typeface="Cambria" pitchFamily="18" charset="0"/>
              </a:rPr>
              <a:t>сердечно-сосудистая хирургия;</a:t>
            </a:r>
          </a:p>
          <a:p>
            <a:r>
              <a:rPr lang="ru-RU" sz="2900" dirty="0" smtClean="0">
                <a:latin typeface="Cambria" pitchFamily="18" charset="0"/>
              </a:rPr>
              <a:t>пластическая хирургия;</a:t>
            </a:r>
          </a:p>
          <a:p>
            <a:r>
              <a:rPr lang="ru-RU" sz="2900" dirty="0" err="1">
                <a:latin typeface="Cambria" pitchFamily="18" charset="0"/>
              </a:rPr>
              <a:t>г</a:t>
            </a:r>
            <a:r>
              <a:rPr lang="ru-RU" sz="2900" dirty="0" err="1" smtClean="0">
                <a:latin typeface="Cambria" pitchFamily="18" charset="0"/>
              </a:rPr>
              <a:t>ерниология</a:t>
            </a:r>
            <a:r>
              <a:rPr lang="ru-RU" sz="2900" dirty="0" smtClean="0">
                <a:latin typeface="Cambria" pitchFamily="18" charset="0"/>
              </a:rPr>
              <a:t>;</a:t>
            </a:r>
          </a:p>
          <a:p>
            <a:r>
              <a:rPr lang="ru-RU" sz="2900" dirty="0" smtClean="0">
                <a:latin typeface="Cambria" pitchFamily="18" charset="0"/>
              </a:rPr>
              <a:t>новые </a:t>
            </a:r>
            <a:r>
              <a:rPr lang="ru-RU" sz="2900" dirty="0">
                <a:latin typeface="Cambria" pitchFamily="18" charset="0"/>
              </a:rPr>
              <a:t>технологии в </a:t>
            </a:r>
            <a:r>
              <a:rPr lang="ru-RU" sz="2900" dirty="0" smtClean="0">
                <a:latin typeface="Cambria" pitchFamily="18" charset="0"/>
              </a:rPr>
              <a:t>хирургии;</a:t>
            </a:r>
          </a:p>
          <a:p>
            <a:pPr marL="0" indent="0">
              <a:buNone/>
            </a:pPr>
            <a:endParaRPr lang="ru-RU" sz="1000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Cambria" pitchFamily="18" charset="0"/>
              </a:rPr>
              <a:t>2</a:t>
            </a:r>
            <a:r>
              <a:rPr lang="ru-RU" b="1" dirty="0">
                <a:latin typeface="Cambria" pitchFamily="18" charset="0"/>
              </a:rPr>
              <a:t>. </a:t>
            </a:r>
            <a:r>
              <a:rPr lang="ru-RU" b="1" dirty="0" smtClean="0">
                <a:latin typeface="Cambria" pitchFamily="18" charset="0"/>
              </a:rPr>
              <a:t>Мастер-классы в </a:t>
            </a:r>
            <a:r>
              <a:rPr lang="ru-RU" b="1" dirty="0">
                <a:latin typeface="Cambria" pitchFamily="18" charset="0"/>
              </a:rPr>
              <a:t>форме трансляции из операционных в залы </a:t>
            </a:r>
            <a:r>
              <a:rPr lang="ru-RU" b="1" dirty="0" smtClean="0">
                <a:latin typeface="Cambria" pitchFamily="18" charset="0"/>
              </a:rPr>
              <a:t>заседаний.</a:t>
            </a:r>
          </a:p>
          <a:p>
            <a:pPr marL="0" indent="0">
              <a:buNone/>
            </a:pPr>
            <a:endParaRPr lang="ru-RU" sz="1000" b="1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Cambria" pitchFamily="18" charset="0"/>
              </a:rPr>
              <a:t>3. Совещание Главных хирургов:</a:t>
            </a:r>
          </a:p>
          <a:p>
            <a:r>
              <a:rPr lang="ru-RU" dirty="0">
                <a:latin typeface="Cambria" pitchFamily="18" charset="0"/>
              </a:rPr>
              <a:t>о</a:t>
            </a:r>
            <a:r>
              <a:rPr lang="ru-RU" dirty="0" smtClean="0">
                <a:latin typeface="Cambria" pitchFamily="18" charset="0"/>
              </a:rPr>
              <a:t>тчеты главных хирургов ЮФО и СКФО</a:t>
            </a:r>
          </a:p>
          <a:p>
            <a:r>
              <a:rPr lang="ru-RU" dirty="0">
                <a:latin typeface="Cambria" pitchFamily="18" charset="0"/>
              </a:rPr>
              <a:t>о</a:t>
            </a:r>
            <a:r>
              <a:rPr lang="ru-RU" dirty="0" smtClean="0">
                <a:latin typeface="Cambria" pitchFamily="18" charset="0"/>
              </a:rPr>
              <a:t>бсуждение основных проблем работы хирургической службы: кадровых, материально-технических, организационных, маршрутизации</a:t>
            </a:r>
          </a:p>
          <a:p>
            <a:r>
              <a:rPr lang="ru-RU" dirty="0" smtClean="0">
                <a:latin typeface="Cambria" pitchFamily="18" charset="0"/>
              </a:rPr>
              <a:t>вопрос юридической защиты врача-хирурга</a:t>
            </a:r>
          </a:p>
          <a:p>
            <a:endParaRPr lang="ru-RU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190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10373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ambria" panose="02040503050406030204" pitchFamily="18" charset="0"/>
              </a:rPr>
              <a:t>КАДРОВЫЕ ПРОБЛЕМЫ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563742" cy="5472608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 smtClean="0">
                <a:latin typeface="Cambria" panose="02040503050406030204" pitchFamily="18" charset="0"/>
              </a:rPr>
              <a:t>дефицит врачей-хирургов в стационаре (до 30%) и поликлинике (до 20%) 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latin typeface="Cambria" panose="02040503050406030204" pitchFamily="18" charset="0"/>
              </a:rPr>
              <a:t>дефицит узких </a:t>
            </a:r>
            <a:r>
              <a:rPr lang="ru-RU" sz="2400" dirty="0">
                <a:latin typeface="Cambria" panose="02040503050406030204" pitchFamily="18" charset="0"/>
              </a:rPr>
              <a:t>специалистов хирургического профиля: сердечно-сосудистых хирургов, детских хирургов, урологов, колопроктологов, онкологов поликлиники;</a:t>
            </a:r>
          </a:p>
          <a:p>
            <a:pPr algn="just">
              <a:spcAft>
                <a:spcPts val="600"/>
              </a:spcAft>
            </a:pPr>
            <a:r>
              <a:rPr lang="ru-RU" sz="2400" dirty="0">
                <a:latin typeface="Cambria" panose="02040503050406030204" pitchFamily="18" charset="0"/>
              </a:rPr>
              <a:t>более 40% хирургов не имеют квалификационную категорию;</a:t>
            </a:r>
          </a:p>
          <a:p>
            <a:pPr algn="just">
              <a:spcAft>
                <a:spcPts val="600"/>
              </a:spcAft>
            </a:pPr>
            <a:r>
              <a:rPr lang="ru-RU" sz="2400" dirty="0">
                <a:latin typeface="Cambria" panose="02040503050406030204" pitchFamily="18" charset="0"/>
              </a:rPr>
              <a:t>в 1/3 </a:t>
            </a:r>
            <a:r>
              <a:rPr lang="ru-RU" sz="2400" dirty="0" smtClean="0">
                <a:latin typeface="Cambria" panose="02040503050406030204" pitchFamily="18" charset="0"/>
              </a:rPr>
              <a:t>районов </a:t>
            </a:r>
            <a:r>
              <a:rPr lang="ru-RU" sz="2400" dirty="0">
                <a:latin typeface="Cambria" panose="02040503050406030204" pitchFamily="18" charset="0"/>
              </a:rPr>
              <a:t>средний возраст хирургов превышает 55 лет;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latin typeface="Cambria" panose="02040503050406030204" pitchFamily="18" charset="0"/>
              </a:rPr>
              <a:t>дефицит </a:t>
            </a:r>
            <a:r>
              <a:rPr lang="ru-RU" sz="2400" dirty="0">
                <a:latin typeface="Cambria" panose="02040503050406030204" pitchFamily="18" charset="0"/>
              </a:rPr>
              <a:t>врачей эндоскопистов, врачей лучевой и УЗ-диагностики </a:t>
            </a:r>
            <a:endParaRPr lang="ru-RU" sz="24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137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ambria" panose="02040503050406030204" pitchFamily="18" charset="0"/>
              </a:rPr>
              <a:t>ОРГАНИЗАЦИОННЫЕ ПРОБЛЕМЫ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820472" cy="5616624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 smtClean="0">
                <a:latin typeface="Cambria" panose="02040503050406030204" pitchFamily="18" charset="0"/>
              </a:rPr>
              <a:t>в ряде регионов службы инструментальной диагностики </a:t>
            </a:r>
            <a:r>
              <a:rPr lang="ru-RU" sz="2400" dirty="0">
                <a:latin typeface="Cambria" panose="02040503050406030204" pitchFamily="18" charset="0"/>
              </a:rPr>
              <a:t>(эндоскопия, </a:t>
            </a:r>
            <a:r>
              <a:rPr lang="ru-RU" sz="2400" dirty="0" smtClean="0">
                <a:latin typeface="Cambria" panose="02040503050406030204" pitchFamily="18" charset="0"/>
              </a:rPr>
              <a:t>УЗИ, КТ) </a:t>
            </a:r>
            <a:r>
              <a:rPr lang="ru-RU" sz="2400" dirty="0">
                <a:latin typeface="Cambria" panose="02040503050406030204" pitchFamily="18" charset="0"/>
              </a:rPr>
              <a:t>не работают </a:t>
            </a:r>
            <a:r>
              <a:rPr lang="ru-RU" sz="2400" dirty="0" smtClean="0">
                <a:latin typeface="Cambria" panose="02040503050406030204" pitchFamily="18" charset="0"/>
              </a:rPr>
              <a:t>круглосуточно, ввиду </a:t>
            </a:r>
            <a:r>
              <a:rPr lang="ru-RU" sz="2400" dirty="0">
                <a:latin typeface="Cambria" panose="02040503050406030204" pitchFamily="18" charset="0"/>
              </a:rPr>
              <a:t>отсутствия (дефицита) </a:t>
            </a:r>
            <a:r>
              <a:rPr lang="ru-RU" sz="2400" dirty="0" smtClean="0">
                <a:latin typeface="Cambria" panose="02040503050406030204" pitchFamily="18" charset="0"/>
              </a:rPr>
              <a:t>специалистов;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latin typeface="Cambria" panose="02040503050406030204" pitchFamily="18" charset="0"/>
              </a:rPr>
              <a:t>недостатки </a:t>
            </a:r>
            <a:r>
              <a:rPr lang="ru-RU" sz="2400" dirty="0">
                <a:latin typeface="Cambria" panose="02040503050406030204" pitchFamily="18" charset="0"/>
              </a:rPr>
              <a:t>в амбулаторном обследовании, диспансерном наблюдении и </a:t>
            </a:r>
            <a:r>
              <a:rPr lang="ru-RU" sz="2400" dirty="0" smtClean="0">
                <a:latin typeface="Cambria" panose="02040503050406030204" pitchFamily="18" charset="0"/>
              </a:rPr>
              <a:t>лечении нарушают преемственность в системе поликлиника-стационар, что приводит к росту числа пациентов с запущенными формами заболеваний;</a:t>
            </a:r>
          </a:p>
          <a:p>
            <a:pPr algn="just">
              <a:spcAft>
                <a:spcPts val="600"/>
              </a:spcAft>
            </a:pPr>
            <a:r>
              <a:rPr lang="ru-RU" sz="2400" dirty="0">
                <a:latin typeface="Cambria" panose="02040503050406030204" pitchFamily="18" charset="0"/>
              </a:rPr>
              <a:t>отдаленность </a:t>
            </a:r>
            <a:r>
              <a:rPr lang="ru-RU" sz="2400" dirty="0" smtClean="0">
                <a:latin typeface="Cambria" panose="02040503050406030204" pitchFamily="18" charset="0"/>
              </a:rPr>
              <a:t>ряда населенных пунктов от центральных больниц (до 100-200 </a:t>
            </a:r>
            <a:r>
              <a:rPr lang="ru-RU" sz="2400" dirty="0">
                <a:latin typeface="Cambria" panose="02040503050406030204" pitchFamily="18" charset="0"/>
              </a:rPr>
              <a:t>км) препятствуют развитию </a:t>
            </a:r>
            <a:r>
              <a:rPr lang="ru-RU" sz="2400" dirty="0" smtClean="0">
                <a:latin typeface="Cambria" panose="02040503050406030204" pitchFamily="18" charset="0"/>
              </a:rPr>
              <a:t>стационар-замещающего лечения и амбулаторно-поликлинического обследования;</a:t>
            </a:r>
          </a:p>
          <a:p>
            <a:pPr algn="just">
              <a:spcAft>
                <a:spcPts val="600"/>
              </a:spcAft>
            </a:pPr>
            <a:r>
              <a:rPr lang="ru-RU" sz="2400" dirty="0">
                <a:latin typeface="Cambria" panose="02040503050406030204" pitchFamily="18" charset="0"/>
              </a:rPr>
              <a:t>т</a:t>
            </a:r>
            <a:r>
              <a:rPr lang="ru-RU" sz="2400" dirty="0" smtClean="0">
                <a:latin typeface="Cambria" panose="02040503050406030204" pitchFamily="18" charset="0"/>
              </a:rPr>
              <a:t>рудности в создании </a:t>
            </a:r>
            <a:r>
              <a:rPr lang="ru-RU" sz="2400" dirty="0">
                <a:latin typeface="Cambria" panose="02040503050406030204" pitchFamily="18" charset="0"/>
              </a:rPr>
              <a:t>и </a:t>
            </a:r>
            <a:r>
              <a:rPr lang="ru-RU" sz="2400" dirty="0" smtClean="0">
                <a:latin typeface="Cambria" panose="02040503050406030204" pitchFamily="18" charset="0"/>
              </a:rPr>
              <a:t>развитии </a:t>
            </a:r>
            <a:r>
              <a:rPr lang="ru-RU" sz="2400" dirty="0">
                <a:latin typeface="Cambria" panose="02040503050406030204" pitchFamily="18" charset="0"/>
              </a:rPr>
              <a:t>межрайонных хирургических </a:t>
            </a:r>
            <a:r>
              <a:rPr lang="ru-RU" sz="2400" dirty="0" smtClean="0">
                <a:latin typeface="Cambria" panose="02040503050406030204" pitchFamily="18" charset="0"/>
              </a:rPr>
              <a:t>центров, связанные с территориальным принципом финансирования</a:t>
            </a:r>
            <a:endParaRPr lang="ru-R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2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462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ambria" panose="02040503050406030204" pitchFamily="18" charset="0"/>
              </a:rPr>
              <a:t>ПРОБЛЕМЫ ОСНАЩЕНИЯ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20472" cy="5616624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>
                <a:latin typeface="Cambria" panose="02040503050406030204" pitchFamily="18" charset="0"/>
              </a:rPr>
              <a:t>устаревшие </a:t>
            </a:r>
            <a:r>
              <a:rPr lang="ru-RU" sz="2400" dirty="0" smtClean="0">
                <a:latin typeface="Cambria" panose="02040503050406030204" pitchFamily="18" charset="0"/>
              </a:rPr>
              <a:t>здания и ограниченность </a:t>
            </a:r>
            <a:r>
              <a:rPr lang="ru-RU" sz="2400" dirty="0">
                <a:latin typeface="Cambria" panose="02040503050406030204" pitchFamily="18" charset="0"/>
              </a:rPr>
              <a:t>площадей </a:t>
            </a:r>
            <a:r>
              <a:rPr lang="ru-RU" sz="2400" dirty="0" smtClean="0">
                <a:latin typeface="Cambria" panose="02040503050406030204" pitchFamily="18" charset="0"/>
              </a:rPr>
              <a:t>затрудняют организацию современной логистики работы, в том числе, при оказании </a:t>
            </a:r>
            <a:r>
              <a:rPr lang="ru-RU" sz="2400" dirty="0">
                <a:latin typeface="Cambria" panose="02040503050406030204" pitchFamily="18" charset="0"/>
              </a:rPr>
              <a:t>экстренной помощи хирургическим </a:t>
            </a:r>
            <a:r>
              <a:rPr lang="ru-RU" sz="2400" dirty="0" smtClean="0">
                <a:latin typeface="Cambria" panose="02040503050406030204" pitchFamily="18" charset="0"/>
              </a:rPr>
              <a:t>больным;</a:t>
            </a:r>
          </a:p>
          <a:p>
            <a:pPr algn="just">
              <a:spcAft>
                <a:spcPts val="600"/>
              </a:spcAft>
            </a:pPr>
            <a:r>
              <a:rPr lang="ru-RU" sz="2400" dirty="0">
                <a:latin typeface="Cambria" panose="02040503050406030204" pitchFamily="18" charset="0"/>
              </a:rPr>
              <a:t>в</a:t>
            </a:r>
            <a:r>
              <a:rPr lang="ru-RU" sz="2400" dirty="0" smtClean="0">
                <a:latin typeface="Cambria" panose="02040503050406030204" pitchFamily="18" charset="0"/>
              </a:rPr>
              <a:t> ряде регионов - необходимость приобретения и/или обновления операционного оборудования, в том числе видеоэндоскопического;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latin typeface="Cambria" panose="02040503050406030204" pitchFamily="18" charset="0"/>
              </a:rPr>
              <a:t>необходимость выделения финансовых средств </a:t>
            </a:r>
            <a:r>
              <a:rPr lang="ru-RU" sz="2400" dirty="0">
                <a:latin typeface="Cambria" panose="02040503050406030204" pitchFamily="18" charset="0"/>
              </a:rPr>
              <a:t>для осуществления полноценного ремонта </a:t>
            </a:r>
            <a:r>
              <a:rPr lang="ru-RU" sz="2400" dirty="0" smtClean="0">
                <a:latin typeface="Cambria" panose="02040503050406030204" pitchFamily="18" charset="0"/>
              </a:rPr>
              <a:t>и сервисного обслуживания имеющегося оборудования;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latin typeface="Cambria" panose="02040503050406030204" pitchFamily="18" charset="0"/>
              </a:rPr>
              <a:t>проблемы с несоответствием оснащения отделений  номенклатуре изделий медицинского назначения согласно Порядкам   </a:t>
            </a:r>
            <a:endParaRPr lang="ru-R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ambria" panose="02040503050406030204" pitchFamily="18" charset="0"/>
              </a:rPr>
              <a:t>ВЫВОДЫ И ПРЕДЛОЖЕНИЯ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820472" cy="561662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Cambria" pitchFamily="18" charset="0"/>
              </a:rPr>
              <a:t>дальнейшая </a:t>
            </a:r>
            <a:r>
              <a:rPr lang="ru-RU" sz="2000" dirty="0">
                <a:latin typeface="Cambria" pitchFamily="18" charset="0"/>
              </a:rPr>
              <a:t>работа медицинских университетов для уменьшения кадрового дефицита </a:t>
            </a:r>
            <a:r>
              <a:rPr lang="ru-RU" sz="2000" dirty="0" smtClean="0">
                <a:latin typeface="Cambria" pitchFamily="18" charset="0"/>
              </a:rPr>
              <a:t>врачей-хирургов;</a:t>
            </a:r>
          </a:p>
          <a:p>
            <a:pPr marL="0" indent="0" algn="just">
              <a:buNone/>
            </a:pPr>
            <a:endParaRPr lang="ru-RU" sz="600" dirty="0">
              <a:latin typeface="Cambria" pitchFamily="18" charset="0"/>
            </a:endParaRPr>
          </a:p>
          <a:p>
            <a:pPr algn="just"/>
            <a:r>
              <a:rPr lang="ru-RU" sz="2000" dirty="0">
                <a:latin typeface="Cambria" pitchFamily="18" charset="0"/>
              </a:rPr>
              <a:t>ш</a:t>
            </a:r>
            <a:r>
              <a:rPr lang="ru-RU" sz="2000" dirty="0" smtClean="0">
                <a:latin typeface="Cambria" pitchFamily="18" charset="0"/>
              </a:rPr>
              <a:t>ирокая </a:t>
            </a:r>
            <a:r>
              <a:rPr lang="ru-RU" sz="2000" dirty="0">
                <a:latin typeface="Cambria" pitchFamily="18" charset="0"/>
              </a:rPr>
              <a:t>работа ФУВов по профессиональной переподготовке хирургов с целью получения ими востребованных в регионах смежных специальностей (эндоскопия, УЗИ, лучевая диагностика</a:t>
            </a:r>
            <a:r>
              <a:rPr lang="ru-RU" sz="2000" dirty="0" smtClean="0">
                <a:latin typeface="Cambria" pitchFamily="18" charset="0"/>
              </a:rPr>
              <a:t>);</a:t>
            </a:r>
          </a:p>
          <a:p>
            <a:pPr marL="0" indent="0" algn="just">
              <a:buNone/>
            </a:pPr>
            <a:endParaRPr lang="ru-RU" sz="600" dirty="0">
              <a:latin typeface="Cambria" pitchFamily="18" charset="0"/>
            </a:endParaRPr>
          </a:p>
          <a:p>
            <a:pPr algn="just"/>
            <a:r>
              <a:rPr lang="ru-RU" sz="2000" dirty="0">
                <a:latin typeface="Cambria" pitchFamily="18" charset="0"/>
              </a:rPr>
              <a:t>с</a:t>
            </a:r>
            <a:r>
              <a:rPr lang="ru-RU" sz="2000" dirty="0" smtClean="0">
                <a:latin typeface="Cambria" pitchFamily="18" charset="0"/>
              </a:rPr>
              <a:t>оздание </a:t>
            </a:r>
            <a:r>
              <a:rPr lang="ru-RU" sz="2000" dirty="0">
                <a:latin typeface="Cambria" pitchFamily="18" charset="0"/>
              </a:rPr>
              <a:t>межрегиональных центров с целью обеспечения широкой доступности специализированной помощи </a:t>
            </a:r>
            <a:r>
              <a:rPr lang="ru-RU" sz="2000" dirty="0" smtClean="0">
                <a:latin typeface="Cambria" pitchFamily="18" charset="0"/>
              </a:rPr>
              <a:t>населению;</a:t>
            </a:r>
          </a:p>
          <a:p>
            <a:pPr marL="0" indent="0" algn="just">
              <a:buNone/>
            </a:pPr>
            <a:endParaRPr lang="ru-RU" sz="600" dirty="0">
              <a:latin typeface="Cambria" pitchFamily="18" charset="0"/>
            </a:endParaRPr>
          </a:p>
          <a:p>
            <a:pPr algn="just"/>
            <a:r>
              <a:rPr lang="ru-RU" sz="2000" dirty="0">
                <a:latin typeface="Cambria" pitchFamily="18" charset="0"/>
              </a:rPr>
              <a:t>р</a:t>
            </a:r>
            <a:r>
              <a:rPr lang="ru-RU" sz="2000" dirty="0" smtClean="0">
                <a:latin typeface="Cambria" pitchFamily="18" charset="0"/>
              </a:rPr>
              <a:t>азработка </a:t>
            </a:r>
            <a:r>
              <a:rPr lang="ru-RU" sz="2000" dirty="0">
                <a:latin typeface="Cambria" pitchFamily="18" charset="0"/>
              </a:rPr>
              <a:t>совместно с Минздравом официально заверенных региональных алгоритмов и схем маршрутизации пациентов с различной хирургической </a:t>
            </a:r>
            <a:r>
              <a:rPr lang="ru-RU" sz="2000" dirty="0" smtClean="0">
                <a:latin typeface="Cambria" pitchFamily="18" charset="0"/>
              </a:rPr>
              <a:t>патологией;</a:t>
            </a:r>
          </a:p>
          <a:p>
            <a:pPr marL="0" indent="0" algn="just">
              <a:buNone/>
            </a:pPr>
            <a:endParaRPr lang="ru-RU" sz="600" dirty="0">
              <a:latin typeface="Cambria" pitchFamily="18" charset="0"/>
            </a:endParaRPr>
          </a:p>
          <a:p>
            <a:pPr algn="just"/>
            <a:r>
              <a:rPr lang="ru-RU" sz="2000" dirty="0">
                <a:latin typeface="Cambria" pitchFamily="18" charset="0"/>
              </a:rPr>
              <a:t>п</a:t>
            </a:r>
            <a:r>
              <a:rPr lang="ru-RU" sz="2000" dirty="0" smtClean="0">
                <a:latin typeface="Cambria" pitchFamily="18" charset="0"/>
              </a:rPr>
              <a:t>риведение </a:t>
            </a:r>
            <a:r>
              <a:rPr lang="ru-RU" sz="2000" dirty="0">
                <a:latin typeface="Cambria" pitchFamily="18" charset="0"/>
              </a:rPr>
              <a:t>в соответствие номенклатуры медицинских изделий с Порядками медицинской помощи по профилю «Хирургия» и последующим обеспечением хирургических отделений современным оборудованием</a:t>
            </a:r>
            <a:r>
              <a:rPr lang="ru-RU" sz="2400" dirty="0"/>
              <a:t>.          </a:t>
            </a:r>
          </a:p>
        </p:txBody>
      </p:sp>
    </p:spTree>
    <p:extLst>
      <p:ext uri="{BB962C8B-B14F-4D97-AF65-F5344CB8AC3E}">
        <p14:creationId xmlns:p14="http://schemas.microsoft.com/office/powerpoint/2010/main" val="21659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462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ambria" panose="02040503050406030204" pitchFamily="18" charset="0"/>
              </a:rPr>
              <a:t>ПЛАН РАБОТЫ НА СЛЕДУЮЩИЙ ГОД</a:t>
            </a:r>
            <a:endParaRPr lang="ru-RU" sz="2800" b="1" dirty="0">
              <a:latin typeface="Cambria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16" y="908720"/>
            <a:ext cx="8820472" cy="561662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Cambria" pitchFamily="18" charset="0"/>
              </a:rPr>
              <a:t>п</a:t>
            </a:r>
            <a:r>
              <a:rPr lang="ru-RU" sz="2000" dirty="0" smtClean="0">
                <a:latin typeface="Cambria" pitchFamily="18" charset="0"/>
              </a:rPr>
              <a:t>одготовка </a:t>
            </a:r>
            <a:r>
              <a:rPr lang="ru-RU" sz="2000" dirty="0">
                <a:latin typeface="Cambria" pitchFamily="18" charset="0"/>
              </a:rPr>
              <a:t>к </a:t>
            </a:r>
            <a:r>
              <a:rPr lang="en-US" sz="2000" dirty="0" smtClean="0">
                <a:latin typeface="Cambria" pitchFamily="18" charset="0"/>
              </a:rPr>
              <a:t>VI</a:t>
            </a:r>
            <a:r>
              <a:rPr lang="ru-RU" sz="2000" dirty="0" smtClean="0">
                <a:latin typeface="Cambria" pitchFamily="18" charset="0"/>
              </a:rPr>
              <a:t> Съезду </a:t>
            </a:r>
            <a:r>
              <a:rPr lang="ru-RU" sz="2000" dirty="0">
                <a:latin typeface="Cambria" pitchFamily="18" charset="0"/>
              </a:rPr>
              <a:t>хирургов Юга России (2019 г</a:t>
            </a:r>
            <a:r>
              <a:rPr lang="ru-RU" sz="2000" dirty="0" smtClean="0">
                <a:latin typeface="Cambria" pitchFamily="18" charset="0"/>
              </a:rPr>
              <a:t>.);</a:t>
            </a:r>
          </a:p>
          <a:p>
            <a:pPr marL="0" indent="0" algn="just">
              <a:buNone/>
            </a:pPr>
            <a:endParaRPr lang="ru-RU" sz="600" dirty="0">
              <a:latin typeface="Cambria" pitchFamily="18" charset="0"/>
            </a:endParaRPr>
          </a:p>
          <a:p>
            <a:pPr algn="just"/>
            <a:r>
              <a:rPr lang="ru-RU" sz="2000" dirty="0" smtClean="0">
                <a:latin typeface="Cambria" pitchFamily="18" charset="0"/>
              </a:rPr>
              <a:t>проведение </a:t>
            </a:r>
            <a:r>
              <a:rPr lang="ru-RU" sz="2000" dirty="0">
                <a:latin typeface="Cambria" pitchFamily="18" charset="0"/>
              </a:rPr>
              <a:t>региональных конференций в рамках заседаний областных хирургических обществ - раз в </a:t>
            </a:r>
            <a:r>
              <a:rPr lang="ru-RU" sz="2000" dirty="0" smtClean="0">
                <a:latin typeface="Cambria" pitchFamily="18" charset="0"/>
              </a:rPr>
              <a:t>квартал</a:t>
            </a:r>
            <a:r>
              <a:rPr lang="ru-RU" sz="2000" dirty="0">
                <a:latin typeface="Cambria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Cambria" pitchFamily="18" charset="0"/>
              </a:rPr>
              <a:t>организация </a:t>
            </a:r>
            <a:r>
              <a:rPr lang="ru-RU" sz="2000" dirty="0">
                <a:latin typeface="Cambria" pitchFamily="18" charset="0"/>
              </a:rPr>
              <a:t>мастер-классов с демонстрацией «живой» хирургии для специалистов хирургического профиля </a:t>
            </a:r>
            <a:r>
              <a:rPr lang="ru-RU" sz="2000" dirty="0" smtClean="0">
                <a:latin typeface="Cambria" pitchFamily="18" charset="0"/>
              </a:rPr>
              <a:t>региона;</a:t>
            </a:r>
          </a:p>
          <a:p>
            <a:pPr algn="just"/>
            <a:endParaRPr lang="ru-RU" sz="600" dirty="0">
              <a:latin typeface="Cambria" pitchFamily="18" charset="0"/>
            </a:endParaRPr>
          </a:p>
          <a:p>
            <a:pPr algn="just"/>
            <a:r>
              <a:rPr lang="ru-RU" sz="2000" dirty="0" smtClean="0">
                <a:latin typeface="Cambria" pitchFamily="18" charset="0"/>
              </a:rPr>
              <a:t>разработка </a:t>
            </a:r>
            <a:r>
              <a:rPr lang="ru-RU" sz="2000" dirty="0">
                <a:latin typeface="Cambria" pitchFamily="18" charset="0"/>
              </a:rPr>
              <a:t>и внедрение региональных клинических рекомендаций по диагностике и лечению ургентной хирургической </a:t>
            </a:r>
            <a:r>
              <a:rPr lang="ru-RU" sz="2000" dirty="0" smtClean="0">
                <a:latin typeface="Cambria" pitchFamily="18" charset="0"/>
              </a:rPr>
              <a:t>патологии;    </a:t>
            </a:r>
          </a:p>
          <a:p>
            <a:pPr marL="0" indent="0" algn="just">
              <a:buNone/>
            </a:pPr>
            <a:endParaRPr lang="ru-RU" sz="600" dirty="0">
              <a:latin typeface="Cambria" pitchFamily="18" charset="0"/>
            </a:endParaRPr>
          </a:p>
          <a:p>
            <a:pPr algn="just"/>
            <a:r>
              <a:rPr lang="ru-RU" sz="2000" dirty="0" smtClean="0">
                <a:latin typeface="Cambria" pitchFamily="18" charset="0"/>
              </a:rPr>
              <a:t>обеспечение </a:t>
            </a:r>
            <a:r>
              <a:rPr lang="ru-RU" sz="2000" dirty="0">
                <a:latin typeface="Cambria" pitchFamily="18" charset="0"/>
              </a:rPr>
              <a:t>юридических консультаций для специалистов хирургического профиля, участие в конфликтных ситуациях (по запросу</a:t>
            </a:r>
            <a:r>
              <a:rPr lang="ru-RU" sz="2000" dirty="0" smtClean="0">
                <a:latin typeface="Cambria" pitchFamily="18" charset="0"/>
              </a:rPr>
              <a:t>);   </a:t>
            </a:r>
            <a:r>
              <a:rPr lang="ru-RU" sz="2000" dirty="0">
                <a:latin typeface="Cambria" pitchFamily="18" charset="0"/>
              </a:rPr>
              <a:t> </a:t>
            </a:r>
            <a:endParaRPr lang="ru-RU" sz="2000" dirty="0" smtClean="0">
              <a:latin typeface="Cambria" pitchFamily="18" charset="0"/>
            </a:endParaRPr>
          </a:p>
          <a:p>
            <a:pPr marL="0" indent="0" algn="just">
              <a:buNone/>
            </a:pPr>
            <a:endParaRPr lang="ru-RU" sz="600" dirty="0">
              <a:latin typeface="Cambria" pitchFamily="18" charset="0"/>
            </a:endParaRPr>
          </a:p>
          <a:p>
            <a:pPr algn="just"/>
            <a:r>
              <a:rPr lang="ru-RU" sz="2000" dirty="0" smtClean="0">
                <a:latin typeface="Cambria" pitchFamily="18" charset="0"/>
              </a:rPr>
              <a:t>разработка </a:t>
            </a:r>
            <a:r>
              <a:rPr lang="ru-RU" sz="2000" dirty="0">
                <a:latin typeface="Cambria" pitchFamily="18" charset="0"/>
              </a:rPr>
              <a:t>совместно с </a:t>
            </a:r>
            <a:r>
              <a:rPr lang="ru-RU" sz="2000" dirty="0" err="1">
                <a:latin typeface="Cambria" pitchFamily="18" charset="0"/>
              </a:rPr>
              <a:t>ФУВами</a:t>
            </a:r>
            <a:r>
              <a:rPr lang="ru-RU" sz="2000" dirty="0">
                <a:latin typeface="Cambria" pitchFamily="18" charset="0"/>
              </a:rPr>
              <a:t> медицинских ВУЗов образовательных программ по актуальным вопросам хирургии в регионах, проведение краткосрочных циклов повышения </a:t>
            </a:r>
            <a:r>
              <a:rPr lang="ru-RU" sz="2000" dirty="0" smtClean="0">
                <a:latin typeface="Cambria" pitchFamily="18" charset="0"/>
              </a:rPr>
              <a:t>квалификации;          </a:t>
            </a:r>
            <a:endParaRPr lang="ru-RU" sz="2000" dirty="0">
              <a:latin typeface="Cambria" pitchFamily="18" charset="0"/>
            </a:endParaRPr>
          </a:p>
          <a:p>
            <a:pPr algn="just"/>
            <a:r>
              <a:rPr lang="ru-RU" sz="2000" dirty="0">
                <a:latin typeface="Cambria" pitchFamily="18" charset="0"/>
              </a:rPr>
              <a:t>в</a:t>
            </a:r>
            <a:r>
              <a:rPr lang="ru-RU" sz="2000" dirty="0" smtClean="0">
                <a:latin typeface="Cambria" pitchFamily="18" charset="0"/>
              </a:rPr>
              <a:t>недрение </a:t>
            </a:r>
            <a:r>
              <a:rPr lang="ru-RU" sz="2000" dirty="0">
                <a:latin typeface="Cambria" pitchFamily="18" charset="0"/>
              </a:rPr>
              <a:t>современных форм образования (дистанционное, модульное, выездное) в соответствии с потребностями регионов </a:t>
            </a:r>
          </a:p>
        </p:txBody>
      </p:sp>
    </p:spTree>
    <p:extLst>
      <p:ext uri="{BB962C8B-B14F-4D97-AF65-F5344CB8AC3E}">
        <p14:creationId xmlns:p14="http://schemas.microsoft.com/office/powerpoint/2010/main" val="21659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pecial.rostov-gorod.info/upload/iblock/414/4143cf44b16fa829e420f87773f5fa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56302"/>
            <a:ext cx="10091214" cy="567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88640" y="5157192"/>
            <a:ext cx="11377264" cy="223224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Cambria" panose="02040503050406030204" pitchFamily="18" charset="0"/>
              </a:rPr>
              <a:t>БЛАГОДАРЮ ЗА ВНИМАНИЕ!</a:t>
            </a:r>
            <a:endParaRPr lang="ru-RU" sz="4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4458394"/>
              </p:ext>
            </p:extLst>
          </p:nvPr>
        </p:nvGraphicFramePr>
        <p:xfrm>
          <a:off x="323528" y="404664"/>
          <a:ext cx="8712968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542" y="6385865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*8,2 - по ЦФО (2014 г.)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623" y="692696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736" y="1268760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42" y="3729226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4792" y="4653136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84912" y="5169386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97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059178"/>
              </p:ext>
            </p:extLst>
          </p:nvPr>
        </p:nvGraphicFramePr>
        <p:xfrm>
          <a:off x="323527" y="139867"/>
          <a:ext cx="8496944" cy="5874690"/>
        </p:xfrm>
        <a:graphic>
          <a:graphicData uri="http://schemas.openxmlformats.org/drawingml/2006/table">
            <a:tbl>
              <a:tblPr/>
              <a:tblGrid>
                <a:gridCol w="2003685"/>
                <a:gridCol w="1054255"/>
                <a:gridCol w="1054255"/>
                <a:gridCol w="1461583"/>
                <a:gridCol w="1461583"/>
                <a:gridCol w="1461583"/>
              </a:tblGrid>
              <a:tr h="26479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Численность кадров врачей хирургов, всего (</a:t>
                      </a:r>
                      <a:r>
                        <a:rPr lang="ru-RU" sz="1600" b="1" i="0" u="none" strike="noStrike" dirty="0" err="1">
                          <a:effectLst/>
                          <a:latin typeface="Times New Roman"/>
                        </a:rPr>
                        <a:t>абс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.)</a:t>
                      </a: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Название районов (городов) в алфавитном порядке</a:t>
                      </a: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Отчетный год (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2017)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% ОБЕСПЕЧЕННОСТИ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266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effectLst/>
                          <a:latin typeface="Times New Roman"/>
                        </a:rPr>
                        <a:t>ЧШДХ (число штатных должностей хирургов)</a:t>
                      </a: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effectLst/>
                          <a:latin typeface="Times New Roman"/>
                        </a:rPr>
                        <a:t>ЧФХ (число физических лиц хирургов)</a:t>
                      </a: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effectLst/>
                          <a:latin typeface="Times New Roman"/>
                        </a:rPr>
                        <a:t>ЧЗШДХ (число занятых штатных должностей хирургов)</a:t>
                      </a: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effectLst/>
                          <a:latin typeface="Times New Roman"/>
                        </a:rPr>
                        <a:t>По штатным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/>
                        </a:rPr>
                        <a:t> должностям</a:t>
                      </a:r>
                      <a:endParaRPr lang="ru-RU" sz="15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effectLst/>
                          <a:latin typeface="Times New Roman"/>
                        </a:rPr>
                        <a:t>По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/>
                        </a:rPr>
                        <a:t> физическим лицам (при расчете 1 специалист – 1 ставка)</a:t>
                      </a:r>
                      <a:endParaRPr lang="ru-RU" sz="15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РЕСПУБЛИКА АДЫГЕЯ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80,75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79,0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97,8%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73%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2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АСТРАХАНСКАЯ ОБЛАСТЬ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197,0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188,0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95,4%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72,5%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2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ВОЛГОГРАДСКАЯ ОБЛАСТЬ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527,75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312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485,50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91,9%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59%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2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РЕСПУБЛИКА КАЛМЫКИЯ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51,0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49,0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96%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74,5%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20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КРАСНОДАРСКИЙ КРАЙ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1072,25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695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954,0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88,9%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64,8%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16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РЕСПУБЛИКА КРЫМ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302,75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253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281,75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93%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83,5%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82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РОСТОВСКАЯ ОБЛАСТЬ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706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548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651,0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92,2%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77,6%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38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Times New Roman"/>
                        </a:rPr>
                        <a:t>Г. СЕВАСТОПОЛЬ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55,75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44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50,25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90,1%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78,9%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07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ИТОГО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2993,25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</a:rPr>
                        <a:t>2092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2738,5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91,4%</a:t>
                      </a: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69,8%*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8857" marR="8857" marT="88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191" y="6093296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Значительная доля штатных должностей (более 20%) заполняется засчет работы хирургов более чем на 1,0 ст.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875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30884309"/>
              </p:ext>
            </p:extLst>
          </p:nvPr>
        </p:nvGraphicFramePr>
        <p:xfrm>
          <a:off x="179512" y="404664"/>
          <a:ext cx="878497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108520" y="1280954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233282"/>
            <a:ext cx="498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</a:rPr>
              <a:t>↓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42" y="6385865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*1,8 – по России (2015 г.)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2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4874" y="5924019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,7% хирургов не имеют категории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336489"/>
              </p:ext>
            </p:extLst>
          </p:nvPr>
        </p:nvGraphicFramePr>
        <p:xfrm>
          <a:off x="454873" y="476676"/>
          <a:ext cx="8149576" cy="52123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059797"/>
                <a:gridCol w="1146638"/>
                <a:gridCol w="1121477"/>
                <a:gridCol w="1298505"/>
                <a:gridCol w="1523159"/>
              </a:tblGrid>
              <a:tr h="27846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Сведения о квалификации хирургов.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2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регионов в алфавитном порядке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 высшей категории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Хирурги </a:t>
                      </a: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категории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9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АДЫГЕЯ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9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АСТРАХАНСКАЯ ОБЛАСТЬ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9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ВОЛГОГРАДСКАЯ ОБЛАСТЬ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9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КАЛМЫКИЯ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9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9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КРЫМ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9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РОСТОВСКАЯ ОБЛАСТЬ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9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СЕВАСТОПОЛЬ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90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65">
                          <a:effectLst/>
                        </a:rPr>
                        <a:t>800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65">
                          <a:effectLst/>
                        </a:rPr>
                        <a:t>326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65">
                          <a:effectLst/>
                        </a:rPr>
                        <a:t>155</a:t>
                      </a:r>
                      <a:endParaRPr lang="ru-R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pc="-65" dirty="0" smtClean="0">
                          <a:solidFill>
                            <a:srgbClr val="FF0000"/>
                          </a:solidFill>
                          <a:effectLst/>
                        </a:rPr>
                        <a:t>957</a:t>
                      </a:r>
                      <a:r>
                        <a:rPr lang="en-US" sz="1600" b="1" spc="-65" dirty="0" smtClean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7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497911"/>
              </p:ext>
            </p:extLst>
          </p:nvPr>
        </p:nvGraphicFramePr>
        <p:xfrm>
          <a:off x="251520" y="260652"/>
          <a:ext cx="8712970" cy="6513174"/>
        </p:xfrm>
        <a:graphic>
          <a:graphicData uri="http://schemas.openxmlformats.org/drawingml/2006/table">
            <a:tbl>
              <a:tblPr/>
              <a:tblGrid>
                <a:gridCol w="2209710"/>
                <a:gridCol w="1625815"/>
                <a:gridCol w="1625815"/>
                <a:gridCol w="1625815"/>
                <a:gridCol w="1625815"/>
              </a:tblGrid>
              <a:tr h="43204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ОБЩЕЕ ЧИСЛО ХИРУРГИЧЕСКИХ БОЛЬНЫХ И ДНЕЙ ЛЕЧЕНИЯ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43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Название районов (городов) в алфавитном порядке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Отчетный год (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2017)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19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ЧПБ (число поступивших больных в отделения общего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хир. 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профиля в регионе)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ЧВБ (число выписанных больных из отделения общего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хир. 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профиля в регионе)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 ЧУБ (число умерших больных в отделениях общего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хир. 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профиля в регионе)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ОЧДЛБ (общее число дней лечения больных)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</a:rPr>
                        <a:t>РЕСПУБЛИКА АДЫГЕЯ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8 300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8135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218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80 830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</a:rPr>
                        <a:t>АСТРАХАНСКАЯ ОБЛАСТЬ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14 346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13 932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164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113 442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</a:rPr>
                        <a:t>ВОЛГОГРАДСКАЯ ОБЛАСТЬ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56 241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55 019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1 001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501 090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</a:rPr>
                        <a:t>РЕСПУБЛИКА КАЛМЫКИЯ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4 665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4 675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40 349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</a:rPr>
                        <a:t>КРАСНОДАРСКИЙ КРАЙ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164 702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159 813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3343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1 397 027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</a:rPr>
                        <a:t>РЕСПУБЛИКА КРЫМ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34 538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33 663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931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314 370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</a:rPr>
                        <a:t>РОСТОВСКАЯ ОБЛАСТЬ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99 637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103 253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1 946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880 105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</a:rPr>
                        <a:t>Г. СЕВАСТОПОЛЬ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8 527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8 342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307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76 577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i="1" dirty="0" smtClean="0">
                          <a:effectLst/>
                          <a:latin typeface="Times New Roman"/>
                          <a:ea typeface="Times New Roman"/>
                        </a:rPr>
                        <a:t>ИТОГО 2016 г. </a:t>
                      </a:r>
                      <a:endParaRPr lang="ru-RU" sz="1500" b="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443 983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435 834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8 181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effectLst/>
                          <a:latin typeface="Times New Roman"/>
                        </a:rPr>
                        <a:t>3 822 241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4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</a:rPr>
                        <a:t>ИТОГО 2017</a:t>
                      </a:r>
                      <a:r>
                        <a:rPr lang="ru-RU" sz="1500" b="1" baseline="0" dirty="0" smtClean="0">
                          <a:effectLst/>
                          <a:latin typeface="Times New Roman"/>
                          <a:ea typeface="Times New Roman"/>
                        </a:rPr>
                        <a:t> г.</a:t>
                      </a:r>
                      <a:endParaRPr lang="ru-RU" sz="1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390 </a:t>
                      </a:r>
                      <a:r>
                        <a:rPr lang="ru-RU" sz="15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956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↓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386 </a:t>
                      </a:r>
                      <a:r>
                        <a:rPr lang="ru-RU" sz="15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832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↓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7935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↓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3 403 </a:t>
                      </a:r>
                      <a:r>
                        <a:rPr lang="ru-RU" sz="15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790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↓</a:t>
                      </a:r>
                      <a:endParaRPr lang="ru-RU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99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332477"/>
              </p:ext>
            </p:extLst>
          </p:nvPr>
        </p:nvGraphicFramePr>
        <p:xfrm>
          <a:off x="251520" y="86170"/>
          <a:ext cx="8712966" cy="6655198"/>
        </p:xfrm>
        <a:graphic>
          <a:graphicData uri="http://schemas.openxmlformats.org/drawingml/2006/table">
            <a:tbl>
              <a:tblPr/>
              <a:tblGrid>
                <a:gridCol w="1831789"/>
                <a:gridCol w="1376834"/>
                <a:gridCol w="1376834"/>
                <a:gridCol w="1376834"/>
                <a:gridCol w="1376834"/>
                <a:gridCol w="1373841"/>
              </a:tblGrid>
              <a:tr h="36004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ЧИСЛО ПЛАНОВЫХ ХИРУРГИЧЕСКИХ БОЛЬНЫХ И ДНЕЙ ЛЕЧЕНИЯ (АБС.)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7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Название районов (городов) в алфавитном порядке</a:t>
                      </a: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Отчетный год (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2017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г</a:t>
                      </a:r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.)</a:t>
                      </a: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46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ЧПБ (Число плановых больных лечившихся в отделениях общего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хир.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профиля в районе)</a:t>
                      </a: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ЧОПБ (Число 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/>
                        </a:rPr>
                        <a:t>опериров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-х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плановых больных лечившихся в отделениях общего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хир.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профиля в регионе)</a:t>
                      </a: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>
                          <a:effectLst/>
                          <a:latin typeface="Times New Roman"/>
                        </a:rPr>
                        <a:t>ЧОслПБ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 (Число осложнений у 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/>
                        </a:rPr>
                        <a:t>опериров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-х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плановых больных,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лечив-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/>
                        </a:rPr>
                        <a:t>ся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1400" b="1" i="0" u="none" strike="noStrike" dirty="0" err="1" smtClean="0">
                          <a:effectLst/>
                          <a:latin typeface="Times New Roman"/>
                        </a:rPr>
                        <a:t>отд-ях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общего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хир.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профиля в регионе)</a:t>
                      </a: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ЧУПБ (Число умерших из оперированных плановых больных,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лечившихся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в отделениях общего </a:t>
                      </a:r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хир. </a:t>
                      </a:r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профиля в регионе)</a:t>
                      </a: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ЧДЛПБ (Число дней лечения плановых больных)</a:t>
                      </a: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0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 РЕСПУБЛИКА   </a:t>
                      </a:r>
                    </a:p>
                    <a:p>
                      <a:pPr algn="l" fontAlgn="ctr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АДЫГЕЯ*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*данные не предоставлены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1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АСТРАХАНСКАЯ ОБЛАСТЬ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5 368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3 300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45 792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1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ВОЛГОГРАДСКАЯ ОБЛАСТЬ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17 099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8 800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162 733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6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РЕСПУБЛИКА КАЛМЫКИЯ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11 483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10 191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104 167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1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КРАСНОДАРСКИЙ КРАЙ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55 189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38 896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199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480 636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1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РЕСПУБЛИКА КРЫМ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9 194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5 908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82 647</a:t>
                      </a:r>
                    </a:p>
                  </a:txBody>
                  <a:tcPr marL="68580" marR="6858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1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РОСТОВСКАЯ ОБЛАСТЬ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38 558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19 587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322 165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1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Г. СЕВАСТОПОЛЬ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2 062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1 861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16 598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1748">
                <a:tc>
                  <a:txBody>
                    <a:bodyPr/>
                    <a:lstStyle/>
                    <a:p>
                      <a:pPr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ИТОГО 2016</a:t>
                      </a:r>
                      <a:r>
                        <a:rPr lang="ru-RU" sz="1400" b="0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г.</a:t>
                      </a:r>
                      <a:endParaRPr lang="ru-RU" sz="1400" b="0" i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148 731</a:t>
                      </a: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96 524</a:t>
                      </a: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413</a:t>
                      </a: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133</a:t>
                      </a: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1 130 236</a:t>
                      </a: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1748">
                <a:tc>
                  <a:txBody>
                    <a:bodyPr/>
                    <a:lstStyle/>
                    <a:p>
                      <a:pPr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ИТОГО 2017 г.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138 </a:t>
                      </a:r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953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↓</a:t>
                      </a:r>
                      <a:endParaRPr lang="ru-RU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88 </a:t>
                      </a:r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543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↓</a:t>
                      </a:r>
                      <a:endParaRPr lang="ru-RU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351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↓</a:t>
                      </a:r>
                      <a:endParaRPr lang="ru-RU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99 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↓</a:t>
                      </a:r>
                      <a:endParaRPr lang="ru-RU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1 214 </a:t>
                      </a:r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738 </a:t>
                      </a:r>
                      <a:r>
                        <a:rPr lang="en-US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↑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1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2679</Words>
  <Application>Microsoft Office PowerPoint</Application>
  <PresentationFormat>Экран (4:3)</PresentationFormat>
  <Paragraphs>1047</Paragraphs>
  <Slides>37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СОСТОЯНИЕ ХИРУРГИЧЕСКОЙ СЛУЖБЫ ЮЖНОГО ФЕДЕРАЛЬНОГО ОКРУГА  в 2017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КАДРОВЫЕ ПРОБЛЕМЫ</vt:lpstr>
      <vt:lpstr>ОРГАНИЗАЦИОННЫЕ ПРОБЛЕМЫ</vt:lpstr>
      <vt:lpstr>ПРОБЛЕМЫ ОСНАЩЕНИЯ</vt:lpstr>
      <vt:lpstr>ВЫВОДЫ И ПРЕДЛОЖЕНИЯ</vt:lpstr>
      <vt:lpstr>ПЛАН РАБОТЫ НА СЛЕДУЮЩИЙ ГОД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Морозова</dc:creator>
  <cp:lastModifiedBy>Кафедра</cp:lastModifiedBy>
  <cp:revision>125</cp:revision>
  <cp:lastPrinted>2016-10-04T12:05:17Z</cp:lastPrinted>
  <dcterms:created xsi:type="dcterms:W3CDTF">2016-09-22T18:17:34Z</dcterms:created>
  <dcterms:modified xsi:type="dcterms:W3CDTF">2018-04-02T08:24:49Z</dcterms:modified>
</cp:coreProperties>
</file>