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5" r:id="rId3"/>
    <p:sldId id="356" r:id="rId4"/>
    <p:sldId id="358" r:id="rId5"/>
    <p:sldId id="359" r:id="rId6"/>
    <p:sldId id="339" r:id="rId7"/>
    <p:sldId id="337" r:id="rId8"/>
    <p:sldId id="338" r:id="rId9"/>
    <p:sldId id="342" r:id="rId10"/>
    <p:sldId id="294" r:id="rId11"/>
    <p:sldId id="341" r:id="rId12"/>
    <p:sldId id="313" r:id="rId13"/>
    <p:sldId id="320" r:id="rId14"/>
    <p:sldId id="32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FFCC"/>
    <a:srgbClr val="FFFFFF"/>
    <a:srgbClr val="808080"/>
    <a:srgbClr val="FCFCFC"/>
    <a:srgbClr val="E8E8E8"/>
    <a:srgbClr val="FFD84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48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3457868140050052E-2"/>
          <c:y val="7.7602488612376411E-2"/>
          <c:w val="0.93508703061398779"/>
          <c:h val="0.7062841231926609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ln w="38060" cap="flat" cmpd="sng" algn="ctr">
              <a:solidFill>
                <a:srgbClr val="FFC000"/>
              </a:solidFill>
              <a:prstDash val="solid"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1"/>
              </a:solidFill>
              <a:ln w="38060" cap="flat" cmpd="sng" algn="ctr">
                <a:solidFill>
                  <a:srgbClr val="FFC000"/>
                </a:solidFill>
                <a:prstDash val="solid"/>
              </a:ln>
              <a:effectLst>
                <a:outerShdw blurRad="50800" dist="12700" dir="5280000" rotWithShape="0">
                  <a:srgbClr val="000000">
                    <a:alpha val="40000"/>
                  </a:srgbClr>
                </a:outerShdw>
              </a:effectLst>
            </c:spPr>
          </c:marker>
          <c:dPt>
            <c:idx val="14"/>
            <c:spPr>
              <a:ln w="38060" cap="flat" cmpd="sng" algn="ctr">
                <a:noFill/>
                <a:prstDash val="solid"/>
              </a:ln>
              <a:effectLst>
                <a:outerShdw blurRad="50800" dist="12700" dir="528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5"/>
            <c:spPr>
              <a:ln w="38060" cap="flat" cmpd="sng" algn="ctr">
                <a:noFill/>
                <a:prstDash val="solid"/>
              </a:ln>
              <a:effectLst>
                <a:outerShdw blurRad="50800" dist="12700" dir="528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3.904000472934202E-2"/>
                  <c:y val="-3.841412401574799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953619832251072E-2"/>
                  <c:y val="-3.5289124015748047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Лист1!$A$2:$A$17</c:f>
              <c:strCache>
                <c:ptCount val="16"/>
                <c:pt idx="0">
                  <c:v>1990</c:v>
                </c:pt>
                <c:pt idx="1">
                  <c:v>1991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РФ 2016</c:v>
                </c:pt>
                <c:pt idx="15">
                  <c:v>СФО 2016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 formatCode="General">
                  <c:v>66.8</c:v>
                </c:pt>
                <c:pt idx="1">
                  <c:v>67</c:v>
                </c:pt>
                <c:pt idx="2" formatCode="General">
                  <c:v>61.4</c:v>
                </c:pt>
                <c:pt idx="3" formatCode="General">
                  <c:v>63</c:v>
                </c:pt>
                <c:pt idx="4" formatCode="General">
                  <c:v>63.8</c:v>
                </c:pt>
                <c:pt idx="5" formatCode="General">
                  <c:v>64.8</c:v>
                </c:pt>
                <c:pt idx="6" formatCode="General">
                  <c:v>64.8</c:v>
                </c:pt>
                <c:pt idx="7" formatCode="General">
                  <c:v>65.8</c:v>
                </c:pt>
                <c:pt idx="8" formatCode="General">
                  <c:v>66.2</c:v>
                </c:pt>
                <c:pt idx="9" formatCode="General">
                  <c:v>67.099999999999994</c:v>
                </c:pt>
                <c:pt idx="10" formatCode="General">
                  <c:v>67.400000000000006</c:v>
                </c:pt>
                <c:pt idx="11" formatCode="General">
                  <c:v>67.3</c:v>
                </c:pt>
                <c:pt idx="12" formatCode="General">
                  <c:v>68.3</c:v>
                </c:pt>
                <c:pt idx="13" formatCode="General">
                  <c:v>69.599999999999994</c:v>
                </c:pt>
                <c:pt idx="14" formatCode="General">
                  <c:v>71.400000000000006</c:v>
                </c:pt>
                <c:pt idx="15" formatCode="General">
                  <c:v>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4"/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Pos val="b"/>
            <c:showVal val="1"/>
          </c:dLbls>
          <c:cat>
            <c:strRef>
              <c:f>Лист1!$A$2:$A$17</c:f>
              <c:strCache>
                <c:ptCount val="16"/>
                <c:pt idx="0">
                  <c:v>1990</c:v>
                </c:pt>
                <c:pt idx="1">
                  <c:v>1991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РФ 2016</c:v>
                </c:pt>
                <c:pt idx="15">
                  <c:v>СФО 2016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63.4</c:v>
                </c:pt>
                <c:pt idx="1">
                  <c:v>61.4</c:v>
                </c:pt>
                <c:pt idx="2">
                  <c:v>55.3</c:v>
                </c:pt>
                <c:pt idx="3">
                  <c:v>56.8</c:v>
                </c:pt>
                <c:pt idx="4">
                  <c:v>57.9</c:v>
                </c:pt>
                <c:pt idx="5">
                  <c:v>58.9</c:v>
                </c:pt>
                <c:pt idx="6">
                  <c:v>59.1</c:v>
                </c:pt>
                <c:pt idx="7">
                  <c:v>59.9</c:v>
                </c:pt>
                <c:pt idx="8">
                  <c:v>60.6</c:v>
                </c:pt>
                <c:pt idx="9">
                  <c:v>61.5</c:v>
                </c:pt>
                <c:pt idx="10">
                  <c:v>61.7</c:v>
                </c:pt>
                <c:pt idx="11">
                  <c:v>61.9</c:v>
                </c:pt>
                <c:pt idx="12" formatCode="0.0">
                  <c:v>63</c:v>
                </c:pt>
                <c:pt idx="13">
                  <c:v>64.599999999999994</c:v>
                </c:pt>
                <c:pt idx="14">
                  <c:v>65.900000000000006</c:v>
                </c:pt>
                <c:pt idx="15">
                  <c:v>62.9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Женщины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4"/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Лист1!$A$2:$A$17</c:f>
              <c:strCache>
                <c:ptCount val="16"/>
                <c:pt idx="0">
                  <c:v>1990</c:v>
                </c:pt>
                <c:pt idx="1">
                  <c:v>1991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РФ 2016</c:v>
                </c:pt>
                <c:pt idx="15">
                  <c:v>СФО 2016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73.5</c:v>
                </c:pt>
                <c:pt idx="1">
                  <c:v>73.3</c:v>
                </c:pt>
                <c:pt idx="2">
                  <c:v>68.7</c:v>
                </c:pt>
                <c:pt idx="3">
                  <c:v>70.3</c:v>
                </c:pt>
                <c:pt idx="4">
                  <c:v>70.5</c:v>
                </c:pt>
                <c:pt idx="5">
                  <c:v>71.099999999999994</c:v>
                </c:pt>
                <c:pt idx="6">
                  <c:v>71.2</c:v>
                </c:pt>
                <c:pt idx="7">
                  <c:v>72.099999999999994</c:v>
                </c:pt>
                <c:pt idx="8">
                  <c:v>72.2</c:v>
                </c:pt>
                <c:pt idx="9">
                  <c:v>73.099999999999994</c:v>
                </c:pt>
                <c:pt idx="10">
                  <c:v>73.400000000000006</c:v>
                </c:pt>
                <c:pt idx="11" formatCode="0.0">
                  <c:v>73</c:v>
                </c:pt>
                <c:pt idx="12" formatCode="0.0">
                  <c:v>73.900000000000006</c:v>
                </c:pt>
                <c:pt idx="13" formatCode="0.0">
                  <c:v>74.599999999999994</c:v>
                </c:pt>
                <c:pt idx="14">
                  <c:v>76.7</c:v>
                </c:pt>
                <c:pt idx="15">
                  <c:v>74.8</c:v>
                </c:pt>
              </c:numCache>
            </c:numRef>
          </c:val>
        </c:ser>
        <c:dLbls/>
        <c:marker val="1"/>
        <c:axId val="83865984"/>
        <c:axId val="83867520"/>
      </c:lineChart>
      <c:catAx>
        <c:axId val="83865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83867520"/>
        <c:crosses val="autoZero"/>
        <c:auto val="1"/>
        <c:lblAlgn val="ctr"/>
        <c:lblOffset val="100"/>
      </c:catAx>
      <c:valAx>
        <c:axId val="83867520"/>
        <c:scaling>
          <c:orientation val="minMax"/>
          <c:min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83865984"/>
        <c:crosses val="autoZero"/>
        <c:crossBetween val="between"/>
      </c:valAx>
      <c:spPr>
        <a:noFill/>
        <a:ln w="25373">
          <a:noFill/>
        </a:ln>
      </c:spPr>
    </c:plotArea>
    <c:legend>
      <c:legendPos val="b"/>
      <c:layout>
        <c:manualLayout>
          <c:xMode val="edge"/>
          <c:yMode val="edge"/>
          <c:x val="0.28298925309831935"/>
          <c:y val="0.90648906073928281"/>
          <c:w val="0.4340213402235385"/>
          <c:h val="9.3510939260717074E-2"/>
        </c:manualLayout>
      </c:layout>
    </c:legend>
    <c:plotVisOnly val="1"/>
    <c:dispBlanksAs val="gap"/>
  </c:chart>
  <c:txPr>
    <a:bodyPr/>
    <a:lstStyle/>
    <a:p>
      <a:pPr>
        <a:defRPr sz="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Забайкальский край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Обеспеченность хирургическими койками</c:v>
                </c:pt>
                <c:pt idx="1">
                  <c:v>Обеспеченность врачами хирургами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11.3</c:v>
                </c:pt>
                <c:pt idx="1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 Забайкальский край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Лист1!$A$2:$A$3</c:f>
              <c:strCache>
                <c:ptCount val="2"/>
                <c:pt idx="0">
                  <c:v>Обеспеченность хирургическими койками</c:v>
                </c:pt>
                <c:pt idx="1">
                  <c:v>Обеспеченность врачами хирургами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6.2</c:v>
                </c:pt>
                <c:pt idx="1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 Забайкальский край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</c:dPt>
          <c:cat>
            <c:strRef>
              <c:f>Лист1!$A$2:$A$3</c:f>
              <c:strCache>
                <c:ptCount val="2"/>
                <c:pt idx="0">
                  <c:v>Обеспеченность хирургическими койками</c:v>
                </c:pt>
                <c:pt idx="1">
                  <c:v>Обеспеченность врачами хирургами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6.9</c:v>
                </c:pt>
                <c:pt idx="1">
                  <c:v>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 год РФ</c:v>
                </c:pt>
              </c:strCache>
            </c:strRef>
          </c:tx>
          <c:spPr>
            <a:solidFill>
              <a:srgbClr val="CC3300"/>
            </a:solidFill>
          </c:spPr>
          <c:cat>
            <c:strRef>
              <c:f>Лист1!$A$2:$A$3</c:f>
              <c:strCache>
                <c:ptCount val="2"/>
                <c:pt idx="0">
                  <c:v>Обеспеченность хирургическими койками</c:v>
                </c:pt>
                <c:pt idx="1">
                  <c:v>Обеспеченность врачами хирургами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5.3</c:v>
                </c:pt>
                <c:pt idx="1">
                  <c:v>1.77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 год СФО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Обеспеченность хирургическими койками</c:v>
                </c:pt>
                <c:pt idx="1">
                  <c:v>Обеспеченность врачами хирургами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6.3</c:v>
                </c:pt>
                <c:pt idx="1">
                  <c:v>1.72</c:v>
                </c:pt>
              </c:numCache>
            </c:numRef>
          </c:val>
        </c:ser>
        <c:dLbls>
          <c:showVal val="1"/>
        </c:dLbls>
        <c:axId val="89723648"/>
        <c:axId val="89725184"/>
      </c:barChart>
      <c:catAx>
        <c:axId val="89723648"/>
        <c:scaling>
          <c:orientation val="minMax"/>
        </c:scaling>
        <c:axPos val="l"/>
        <c:tickLblPos val="nextTo"/>
        <c:crossAx val="89725184"/>
        <c:crosses val="autoZero"/>
        <c:auto val="1"/>
        <c:lblAlgn val="ctr"/>
        <c:lblOffset val="100"/>
      </c:catAx>
      <c:valAx>
        <c:axId val="89725184"/>
        <c:scaling>
          <c:orientation val="minMax"/>
        </c:scaling>
        <c:axPos val="b"/>
        <c:majorGridlines/>
        <c:numFmt formatCode="General" sourceLinked="1"/>
        <c:tickLblPos val="nextTo"/>
        <c:crossAx val="89723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Физических лиц</c:v>
                </c:pt>
                <c:pt idx="1">
                  <c:v>Занятые должности</c:v>
                </c:pt>
                <c:pt idx="2">
                  <c:v>Штатные должности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</c:v>
                </c:pt>
                <c:pt idx="1">
                  <c:v>217.5</c:v>
                </c:pt>
                <c:pt idx="2">
                  <c:v>242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</c:spPr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Физических лиц</c:v>
                </c:pt>
                <c:pt idx="1">
                  <c:v>Занятые должности</c:v>
                </c:pt>
                <c:pt idx="2">
                  <c:v>Штатные должности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</c:v>
                </c:pt>
                <c:pt idx="1">
                  <c:v>223.75</c:v>
                </c:pt>
                <c:pt idx="2">
                  <c:v>247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B050"/>
            </a:solidFill>
          </c:spPr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Физических лиц</c:v>
                </c:pt>
                <c:pt idx="1">
                  <c:v>Занятые должности</c:v>
                </c:pt>
                <c:pt idx="2">
                  <c:v>Штатные должности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127</c:v>
                </c:pt>
                <c:pt idx="1">
                  <c:v>181</c:v>
                </c:pt>
                <c:pt idx="2">
                  <c:v>196</c:v>
                </c:pt>
              </c:numCache>
            </c:numRef>
          </c:val>
        </c:ser>
        <c:dLbls>
          <c:showVal val="1"/>
        </c:dLbls>
        <c:axId val="90724224"/>
        <c:axId val="90725760"/>
      </c:barChart>
      <c:catAx>
        <c:axId val="90724224"/>
        <c:scaling>
          <c:orientation val="minMax"/>
        </c:scaling>
        <c:axPos val="l"/>
        <c:tickLblPos val="nextTo"/>
        <c:crossAx val="90725760"/>
        <c:crosses val="autoZero"/>
        <c:auto val="1"/>
        <c:lblAlgn val="ctr"/>
        <c:lblOffset val="100"/>
      </c:catAx>
      <c:valAx>
        <c:axId val="90725760"/>
        <c:scaling>
          <c:orientation val="minMax"/>
        </c:scaling>
        <c:axPos val="b"/>
        <c:majorGridlines/>
        <c:numFmt formatCode="General" sourceLinked="1"/>
        <c:tickLblPos val="nextTo"/>
        <c:crossAx val="907242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8900000" scaled="1"/>
          <a:tileRect/>
        </a:gradFill>
      </c:spPr>
    </c:floor>
    <c:plotArea>
      <c:layout>
        <c:manualLayout>
          <c:layoutTarget val="inner"/>
          <c:xMode val="edge"/>
          <c:yMode val="edge"/>
          <c:x val="5.5200416059785415E-2"/>
          <c:y val="3.7066464381917484E-2"/>
          <c:w val="0.92700084801994476"/>
          <c:h val="0.677083466135821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1.4562602116584398E-2"/>
                  <c:y val="-9.3750000000000031E-3"/>
                </c:manualLayout>
              </c:layout>
              <c:showVal val="1"/>
            </c:dLbl>
            <c:dLbl>
              <c:idx val="1"/>
              <c:layout>
                <c:manualLayout>
                  <c:x val="1.6180669018427109E-2"/>
                  <c:y val="-2.4999999999999939E-2"/>
                </c:manualLayout>
              </c:layout>
              <c:showVal val="1"/>
            </c:dLbl>
            <c:dLbl>
              <c:idx val="2"/>
              <c:layout>
                <c:manualLayout>
                  <c:x val="9.7084014110562673E-3"/>
                  <c:y val="-2.8124999999999997E-2"/>
                </c:manualLayout>
              </c:layout>
              <c:showVal val="1"/>
            </c:dLbl>
            <c:dLbl>
              <c:idx val="3"/>
              <c:layout>
                <c:manualLayout>
                  <c:x val="1.1326468312898977E-2"/>
                  <c:y val="-2.8124999999999997E-2"/>
                </c:manualLayout>
              </c:layout>
              <c:showVal val="1"/>
            </c:dLbl>
            <c:dLbl>
              <c:idx val="4"/>
              <c:layout>
                <c:manualLayout>
                  <c:x val="1.4562602116584398E-2"/>
                  <c:y val="-3.437500000000001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нет категории</c:v>
                </c:pt>
                <c:pt idx="4">
                  <c:v>члены РОХ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16</c:v>
                </c:pt>
                <c:pt idx="2">
                  <c:v>9</c:v>
                </c:pt>
                <c:pt idx="3">
                  <c:v>42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нет категории</c:v>
                </c:pt>
                <c:pt idx="4">
                  <c:v>члены РОХ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</c:v>
                </c:pt>
                <c:pt idx="1">
                  <c:v>9</c:v>
                </c:pt>
                <c:pt idx="2">
                  <c:v>10</c:v>
                </c:pt>
                <c:pt idx="3">
                  <c:v>43</c:v>
                </c:pt>
                <c:pt idx="4">
                  <c:v>36</c:v>
                </c:pt>
              </c:numCache>
            </c:numRef>
          </c:val>
        </c:ser>
        <c:dLbls/>
        <c:shape val="cylinder"/>
        <c:axId val="90768512"/>
        <c:axId val="90770048"/>
        <c:axId val="0"/>
      </c:bar3DChart>
      <c:catAx>
        <c:axId val="9076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0770048"/>
        <c:crosses val="autoZero"/>
        <c:auto val="1"/>
        <c:lblAlgn val="ctr"/>
        <c:lblOffset val="100"/>
      </c:catAx>
      <c:valAx>
        <c:axId val="90770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7685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Средняя по ЦРБ</c:v>
                </c:pt>
                <c:pt idx="1">
                  <c:v>ГКБ№1</c:v>
                </c:pt>
                <c:pt idx="2">
                  <c:v>ККБ</c:v>
                </c:pt>
                <c:pt idx="3">
                  <c:v>Общая по региону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54.7</c:v>
                </c:pt>
                <c:pt idx="1">
                  <c:v>77</c:v>
                </c:pt>
                <c:pt idx="2">
                  <c:v>95</c:v>
                </c:pt>
                <c:pt idx="3" formatCode="General">
                  <c:v>56.4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Средняя по ЦРБ</c:v>
                </c:pt>
                <c:pt idx="1">
                  <c:v>ГКБ№1</c:v>
                </c:pt>
                <c:pt idx="2">
                  <c:v>ККБ</c:v>
                </c:pt>
                <c:pt idx="3">
                  <c:v>Общая по региону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59.2</c:v>
                </c:pt>
                <c:pt idx="1">
                  <c:v>64.400000000000006</c:v>
                </c:pt>
                <c:pt idx="2" formatCode="0.0">
                  <c:v>98</c:v>
                </c:pt>
                <c:pt idx="3">
                  <c:v>60.6</c:v>
                </c:pt>
              </c:numCache>
            </c:numRef>
          </c:val>
        </c:ser>
        <c:dLbls/>
        <c:axId val="78854400"/>
        <c:axId val="78860288"/>
      </c:barChart>
      <c:catAx>
        <c:axId val="78854400"/>
        <c:scaling>
          <c:orientation val="minMax"/>
        </c:scaling>
        <c:axPos val="l"/>
        <c:tickLblPos val="nextTo"/>
        <c:crossAx val="78860288"/>
        <c:crosses val="autoZero"/>
        <c:auto val="1"/>
        <c:lblAlgn val="ctr"/>
        <c:lblOffset val="100"/>
      </c:catAx>
      <c:valAx>
        <c:axId val="788602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544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8348508235817646E-2"/>
          <c:y val="9.5301744141078198E-2"/>
          <c:w val="0.97985979293993319"/>
          <c:h val="0.57269998322626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плановая нагрузка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</c:dPt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0.63600000000000012</c:v>
                </c:pt>
                <c:pt idx="1">
                  <c:v>0.68600000000000005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экстренная нагрузка</c:v>
                </c:pt>
              </c:strCache>
            </c:strRef>
          </c:tx>
          <c:spPr>
            <a:solidFill>
              <a:srgbClr val="FF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0.3620000000000001</c:v>
                </c:pt>
                <c:pt idx="1">
                  <c:v>0.31300000000000006</c:v>
                </c:pt>
              </c:numCache>
            </c:numRef>
          </c:val>
        </c:ser>
        <c:dLbls/>
        <c:gapWidth val="100"/>
        <c:axId val="78928128"/>
        <c:axId val="78950400"/>
      </c:barChart>
      <c:catAx>
        <c:axId val="78928128"/>
        <c:scaling>
          <c:orientation val="minMax"/>
        </c:scaling>
        <c:axPos val="b"/>
        <c:numFmt formatCode="General" sourceLinked="1"/>
        <c:tickLblPos val="nextTo"/>
        <c:crossAx val="78950400"/>
        <c:crosses val="autoZero"/>
        <c:auto val="1"/>
        <c:lblAlgn val="ctr"/>
        <c:lblOffset val="100"/>
      </c:catAx>
      <c:valAx>
        <c:axId val="7895040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9281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8348508235817646E-2"/>
          <c:y val="9.5301744141078198E-2"/>
          <c:w val="0.97985979293993319"/>
          <c:h val="0.57269998322626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плановая нагрузка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</c:dPt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0.21000000000000002</c:v>
                </c:pt>
                <c:pt idx="1">
                  <c:v>0.18200000000000002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экстренная нагрузка</c:v>
                </c:pt>
              </c:strCache>
            </c:strRef>
          </c:tx>
          <c:spPr>
            <a:solidFill>
              <a:srgbClr val="FF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 formatCode="0.0%">
                  <c:v>0.69000000000000006</c:v>
                </c:pt>
                <c:pt idx="1">
                  <c:v>0.83000000000000007</c:v>
                </c:pt>
              </c:numCache>
            </c:numRef>
          </c:val>
        </c:ser>
        <c:dLbls/>
        <c:gapWidth val="100"/>
        <c:axId val="79174656"/>
        <c:axId val="79192832"/>
      </c:barChart>
      <c:catAx>
        <c:axId val="79174656"/>
        <c:scaling>
          <c:orientation val="minMax"/>
        </c:scaling>
        <c:axPos val="b"/>
        <c:numFmt formatCode="General" sourceLinked="1"/>
        <c:tickLblPos val="nextTo"/>
        <c:crossAx val="79192832"/>
        <c:crosses val="autoZero"/>
        <c:auto val="1"/>
        <c:lblAlgn val="ctr"/>
        <c:lblOffset val="100"/>
      </c:catAx>
      <c:valAx>
        <c:axId val="79192832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1746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2F19BA-49E9-4B1E-8CDA-432A25CB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64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4B4802-E50D-4F85-ABB8-A7DFBA4A6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41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513"/>
          <a:stretch/>
        </p:blipFill>
        <p:spPr>
          <a:xfrm>
            <a:off x="2341970" y="4230380"/>
            <a:ext cx="6816725" cy="2627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-12406"/>
            <a:ext cx="2980164" cy="2889856"/>
          </a:xfrm>
          <a:prstGeom prst="rect">
            <a:avLst/>
          </a:prstGeom>
        </p:spPr>
      </p:pic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 userDrawn="1"/>
        </p:nvSpPr>
        <p:spPr bwMode="gray">
          <a:xfrm>
            <a:off x="4370795" y="463709"/>
            <a:ext cx="4787900" cy="5459413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8716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2FBDDB-A8E5-4E18-BFD0-F8A8F0A74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17F1-A2AB-42B8-9792-4D9450BEA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5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CDF0-D3CD-4A84-AD5E-D97E6DAAA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2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D3DCE-0EF5-467E-ADD8-6AB477FB9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18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BA1EA-8196-4700-A13A-1A6D0BA35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03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7A445-3826-47EE-B89F-D976B5566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18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3761F-EF66-427F-B9DE-33D7701C9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89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A58F9-4B32-4AE7-9E1B-29FA08815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64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0FFC-B0E9-4D1E-AF93-0EB51546B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84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43A7-050E-4B39-A05B-81C1A2FFA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7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C9890-A533-47EC-9A4D-66B383806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3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9091-BCA5-49B8-B585-B9BF4D457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50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00" b="58743"/>
          <a:stretch/>
        </p:blipFill>
        <p:spPr>
          <a:xfrm>
            <a:off x="3519652" y="11213"/>
            <a:ext cx="5637049" cy="1004229"/>
          </a:xfrm>
          <a:prstGeom prst="rect">
            <a:avLst/>
          </a:prstGeom>
        </p:spPr>
      </p:pic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876160-6B64-4817-A188-B3B23234DF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__________Microsoft_Office_Excel1.xls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4744"/>
            <a:ext cx="5364088" cy="3024336"/>
          </a:xfrm>
        </p:spPr>
        <p:txBody>
          <a:bodyPr/>
          <a:lstStyle/>
          <a:p>
            <a: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  <a:t>Состояние </a:t>
            </a:r>
            <a:b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</a:br>
            <a: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  <a:t>хирургической службы Забайкальского края. Организация трехуровневой системы оказания хирургической помощи. </a:t>
            </a:r>
            <a:b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</a:br>
            <a: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  <a:t>Проблемы. </a:t>
            </a:r>
            <a:br>
              <a:rPr lang="ru-RU" sz="3200" b="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</a:br>
            <a:endParaRPr lang="en-US" sz="3200" b="0" dirty="0">
              <a:ln w="18415" cmpd="sng">
                <a:solidFill>
                  <a:schemeClr val="tx2"/>
                </a:solidFill>
                <a:prstDash val="solid"/>
              </a:ln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-49496" y="4653136"/>
            <a:ext cx="3576364" cy="12241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Мясников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Сергей Анатольевич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Консультант по хирургии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Министерства здравоохранения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Забайкальского края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2FBDDB-A8E5-4E18-BFD0-F8A8F0A74D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80" y="1314450"/>
            <a:ext cx="4199232" cy="233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78856" y="830660"/>
            <a:ext cx="4466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ВОЗРАСТНОЙ </a:t>
            </a:r>
            <a:r>
              <a:rPr lang="ru-RU" sz="20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СОСТАВ ХИРУРГОВ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535" y="4738523"/>
            <a:ext cx="3207792" cy="20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14521" y="4725144"/>
            <a:ext cx="121828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До 30 лет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510" y="5090555"/>
            <a:ext cx="172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  <a:r>
              <a:rPr lang="en-US" sz="4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/24</a:t>
            </a:r>
            <a:endParaRPr lang="ru-RU" sz="4000" dirty="0">
              <a:ln w="18415" cmpd="sng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609" y="2086164"/>
            <a:ext cx="2886591" cy="424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18609" y="2142148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40 - 50 лет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865" y="242088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CC3300"/>
                </a:solidFill>
              </a:rPr>
              <a:t>25</a:t>
            </a:r>
            <a:r>
              <a:rPr lang="en-US" sz="40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CC3300"/>
                </a:solidFill>
              </a:rPr>
              <a:t>/30</a:t>
            </a:r>
            <a:endParaRPr lang="ru-RU" sz="4000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7272" y="5447037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30 - 40 лет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406" y="572364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</a:rPr>
              <a:t>37</a:t>
            </a:r>
            <a:r>
              <a:rPr lang="en-US" sz="40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</a:rPr>
              <a:t>/35</a:t>
            </a:r>
            <a:endParaRPr lang="ru-RU" sz="4000" dirty="0">
              <a:ln w="18415" cmpd="sng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15147"/>
            <a:ext cx="237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50 - 60 лет и старше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904" y="1603179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41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/38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965" y="503153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2016/2017</a:t>
            </a:r>
            <a:endParaRPr lang="ru-RU" sz="2400" dirty="0">
              <a:ln w="18415" cmpd="sng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11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27100"/>
          </a:xfrm>
        </p:spPr>
        <p:txBody>
          <a:bodyPr/>
          <a:lstStyle/>
          <a:p>
            <a:pPr algn="ctr"/>
            <a:r>
              <a:rPr lang="en-US" sz="2800" b="0" dirty="0" smtClean="0">
                <a:ln w="18415" cmpd="sng">
                  <a:solidFill>
                    <a:schemeClr val="tx2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ОПЕРАТИВНАЯ АКТИВНОСТЬ</a:t>
            </a:r>
            <a:endParaRPr lang="ru-RU" sz="2800" b="0" dirty="0">
              <a:ln w="18415" cmpd="sng">
                <a:solidFill>
                  <a:schemeClr val="tx2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69771846"/>
              </p:ext>
            </p:extLst>
          </p:nvPr>
        </p:nvGraphicFramePr>
        <p:xfrm>
          <a:off x="827584" y="1772816"/>
          <a:ext cx="77768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A1EA-8196-4700-A13A-1A6D0BA354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0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НАГРУЗКА НА СТАЦИОНАРЫ ГОРОДА </a:t>
            </a:r>
          </a:p>
          <a:p>
            <a:pPr algn="ctr"/>
            <a:r>
              <a:rPr 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III </a:t>
            </a:r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УРОВНЯ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07540"/>
            <a:ext cx="133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</a:rPr>
              <a:t>ГУЗ «ККБ»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907540"/>
            <a:ext cx="156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</a:rPr>
              <a:t>ГУЗ «ГБ№1»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28540145"/>
              </p:ext>
            </p:extLst>
          </p:nvPr>
        </p:nvGraphicFramePr>
        <p:xfrm>
          <a:off x="18738" y="2276872"/>
          <a:ext cx="46023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1626673"/>
              </p:ext>
            </p:extLst>
          </p:nvPr>
        </p:nvGraphicFramePr>
        <p:xfrm>
          <a:off x="4464546" y="2276872"/>
          <a:ext cx="46023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5360615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5360615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06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066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ПРОБЛЕМЫ: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5300" y="1127641"/>
            <a:ext cx="56454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СОХРАНЯЕТСЯ КАДРОВЫЙ ДЕФИЦИТ ВРАЧЕЙ ХИРУРГИЧЕСКОГО ПРОФИЛЯ И АНЕСТЕЗИОЛОГОВ В РЕГИОНЕ. 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В НЕКОТОРЫХ ЦРБ СОХРАНЯЕТСЯ НИЗКАЯ ХИРУРГИЧЕСКАЯ АКТИВНОСТЬ.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НЕДОСТАТОЧНО ВЫСОКИЙ УРОВЕНЬ ПРОФЕССИОНАЛЬНОЙ ПОДГОТОВКИ ВРАЧЕЙ-ХИРУРГОВ НЕКОТОРЫХ РАЙОНАХ. 33% ВРАЧЕЙ-ХИРУРГОВ НЕ ИМЕЮТ КВАЛИФИКАЦИОННУЮ КАТЕГОРИЮ (НАЛИЧИЕ КАТЕГОРИИ НЕОБХОДИМО ВНЕСТИ В КОНТРАКТ).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В СВЯЗИ С ДЕФИЦИТОМ КАДРОВ ПРАКТИЧЕСКИ НЕВОЗМОЖНО ПРОВОДИТЬ ПЛАНОВОЕ ОЧНОЕ ОБУЧЕНИЕ ХИРУРГОВ ИЗ ЦРБ С РОТАЦИЕЙ КАДРОВ ИЗ КРАЕВЫХ МЕДИЦИНСКИХ ОРГАНИЗАЦИЙ.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НЕДОСТАТОК ЭНДОВИДЕООБОРУДОВАНИЯ (ДИАГНОСТИЧЕСКИХ ЛАПВРОСКОПОВ)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ОТМЕЧАЕТСЯ СНИЖЕНИЕ СТАТУСА ПРОФЕССИИ.</a:t>
            </a:r>
          </a:p>
          <a:p>
            <a:pPr marL="285750" lvl="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indent="-28575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72" r="10215"/>
          <a:stretch/>
        </p:blipFill>
        <p:spPr>
          <a:xfrm>
            <a:off x="255456" y="1276591"/>
            <a:ext cx="2979764" cy="400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02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068" y="548680"/>
            <a:ext cx="2066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ПРОБЛЕМЫ: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4655" y="1340768"/>
            <a:ext cx="562709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ОТСУТСТВИЕ ОТРАБОТАННОЙ СИСТЕМЫ ЗАЩИТЫ ВРАЧА ПРИ НАРАСТАЮЩЕМ ПОТОКЕ СУДЕБНЫХ ИСКОВ ВОЗРОЖДАЕТ ОПРЕДЕЛЕННЫЕ РИСКИ:</a:t>
            </a:r>
          </a:p>
          <a:p>
            <a:pPr marL="1085850" lvl="2" indent="-1714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ОПАСАЯСЬ ОТВЕТСТВЕННОСТИ, ЖАЛОБ И СУДЕБНЫХ ПРЕСЛЕДОВАНИЙ НЕКОТОРЫЕ ВРАЧИ ПРЕДПОЧИТАЮТ В ВЫБОРЕ ДИАГНОСТИКИ И ЛЕЧЕНИЯ МЕТОДИКИ С МИНИМАЛЬНЫМ РИСКОМ ДЛЯ ВРАЧА. В ИТОГЕ ОТВЕТСТВЕННОСТЬ ДЛЯ ВРАЧА МОЖЕТ НЕ НАСТУПИТЬ НО И В ЛЕЧЕНИИ ЭФФЕКТ НЕ ТОТ КОТОРЫЙ МЫ С ВАМИ ОЖИДАЕМ.</a:t>
            </a:r>
          </a:p>
          <a:p>
            <a:pPr marL="1085850" lvl="2" indent="-1714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ТАК КАК ПО ЧИСЛУ ИСКОВ НА 1 МЕСТЕ ХИРУРГИ, ТО СУЩЕСТВУЕТ РИСК В СНИЖЕНИИ ПЛАНОВОЙ ОПЕРАТИВНОЙ АКТИВНОСТИ, ЧТО МОЖЕТ ПРИВЕСТИ К УВЕЛИЧЕНИЮ ЭКСТРЕННЫХ ПАЦИЕНТОВ С ОСЛОЖНЕННЫМИ ФОРМАМИ ПЛАНОВОЙ ПАТОЛОГИИ И ЕЩЁ БОЛЬШЕЙ ЦЕНТРАЛИЗАЦИИ В 3 УРОВЕНЬ ИЗ 1 И 2 УРОВНЕЙ.</a:t>
            </a:r>
          </a:p>
          <a:p>
            <a:pPr lvl="0">
              <a:spcBef>
                <a:spcPts val="600"/>
              </a:spcBef>
              <a:buClr>
                <a:srgbClr val="92D050"/>
              </a:buClr>
            </a:pPr>
            <a:endParaRPr lang="ru-RU" sz="1400" b="1" dirty="0" smtClean="0"/>
          </a:p>
          <a:p>
            <a:pPr marL="171450" lvl="0" indent="-17145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 СОХРАНЯЕТСЯ ЦЕНТРАЛИЗАЦИЯ ПЛАНОВОЙ ХИРУРГИЧЕСКОЙ ПОМОЩИ В КРАЕВЫЕ МО </a:t>
            </a:r>
          </a:p>
          <a:p>
            <a:pPr marL="171450" indent="-171450"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6601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35" y="908720"/>
            <a:ext cx="3345346" cy="184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819208" y="2654368"/>
            <a:ext cx="582605" cy="1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 dirty="0"/>
              <a:t>Монголия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555776" y="2568223"/>
            <a:ext cx="485504" cy="1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 dirty="0"/>
              <a:t>Китай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83768" y="504825"/>
            <a:ext cx="4038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ЗАБАЙКАЛЬСКИЙ КРАЙ</a:t>
            </a:r>
            <a:endParaRPr lang="ru-RU" altLang="ru-RU" sz="16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E0BDE-BD7E-43FB-9CFF-EE455557157E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7788" y="1054100"/>
            <a:ext cx="5256212" cy="158273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100" dirty="0" smtClean="0"/>
              <a:t>Площадь территории - 431 892 км²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100" dirty="0" smtClean="0"/>
              <a:t>(2,52 % площади РФ, 12-е место в России).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100" dirty="0" smtClean="0"/>
              <a:t>Расстояние </a:t>
            </a:r>
            <a:r>
              <a:rPr lang="ru-RU" sz="1100" dirty="0"/>
              <a:t>от областного центра до </a:t>
            </a:r>
            <a:r>
              <a:rPr lang="ru-RU" sz="1100" dirty="0" smtClean="0"/>
              <a:t>наиболее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100" dirty="0" smtClean="0"/>
              <a:t>отдаленных </a:t>
            </a:r>
            <a:r>
              <a:rPr lang="ru-RU" sz="1100" dirty="0"/>
              <a:t>пунктов </a:t>
            </a:r>
            <a:r>
              <a:rPr lang="ru-RU" sz="1100" dirty="0" smtClean="0"/>
              <a:t>- </a:t>
            </a:r>
            <a:r>
              <a:rPr lang="ru-RU" sz="1100" dirty="0"/>
              <a:t>свыше 1000 км.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1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100" dirty="0" smtClean="0"/>
              <a:t>Численность населения - 1 078 983 чел. (47 место).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100" dirty="0" smtClean="0"/>
              <a:t>Плотность населения - 2,5 чел./км².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100" dirty="0"/>
              <a:t>В крае 31 административный район. </a:t>
            </a:r>
            <a:endParaRPr lang="ru-RU" sz="11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100" dirty="0" smtClean="0"/>
              <a:t>Краевой </a:t>
            </a:r>
            <a:r>
              <a:rPr lang="ru-RU" sz="1100" dirty="0"/>
              <a:t>центр – г. Чита.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100" dirty="0" smtClean="0"/>
          </a:p>
        </p:txBody>
      </p:sp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0819482"/>
              </p:ext>
            </p:extLst>
          </p:nvPr>
        </p:nvGraphicFramePr>
        <p:xfrm>
          <a:off x="4572000" y="2856355"/>
          <a:ext cx="4464495" cy="1534490"/>
        </p:xfrm>
        <a:graphic>
          <a:graphicData uri="http://schemas.openxmlformats.org/presentationml/2006/ole">
            <p:oleObj spid="_x0000_s1055" r:id="rId5" imgW="8382727" imgH="4163929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00761" y="2697592"/>
            <a:ext cx="30385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+mn-lt"/>
                <a:ea typeface="Times New Roman"/>
                <a:cs typeface="Times New Roman"/>
              </a:rPr>
              <a:t>ОБЩАЯ ЧИСЛЕННОСТЬ НАСЕЛЕНИЯ ЗАБАЙКАЛЬСКОГО КРАЯ</a:t>
            </a:r>
            <a:endParaRPr lang="ru-RU" sz="1000" b="1" dirty="0">
              <a:latin typeface="+mn-lt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494453" y="3920751"/>
            <a:ext cx="25260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800" i="1" dirty="0"/>
              <a:t>* - по данным РОССТАТА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8746181"/>
              </p:ext>
            </p:extLst>
          </p:nvPr>
        </p:nvGraphicFramePr>
        <p:xfrm>
          <a:off x="146535" y="2897647"/>
          <a:ext cx="4319765" cy="13762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7437"/>
                <a:gridCol w="504056"/>
                <a:gridCol w="432048"/>
                <a:gridCol w="504056"/>
                <a:gridCol w="504056"/>
                <a:gridCol w="504056"/>
                <a:gridCol w="504056"/>
              </a:tblGrid>
              <a:tr h="20129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Показатель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2015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5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2016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191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2017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Абс.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Абс.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Абс.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Население </a:t>
                      </a:r>
                      <a:endParaRPr lang="ru-RU" sz="700" dirty="0" smtClean="0">
                        <a:effectLst/>
                      </a:endParaRPr>
                    </a:p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Забайкальского </a:t>
                      </a:r>
                      <a:r>
                        <a:rPr lang="ru-RU" sz="700" dirty="0">
                          <a:effectLst/>
                        </a:rPr>
                        <a:t>края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1087152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1083012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1078983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в </a:t>
                      </a:r>
                      <a:r>
                        <a:rPr lang="ru-RU" sz="700" dirty="0" err="1">
                          <a:effectLst/>
                        </a:rPr>
                        <a:t>т.ч</a:t>
                      </a:r>
                      <a:r>
                        <a:rPr lang="ru-RU" sz="700" dirty="0">
                          <a:effectLst/>
                        </a:rPr>
                        <a:t>. детей </a:t>
                      </a:r>
                      <a:r>
                        <a:rPr lang="ru-RU" sz="700" dirty="0" smtClean="0">
                          <a:effectLst/>
                        </a:rPr>
                        <a:t>от 0 </a:t>
                      </a:r>
                      <a:r>
                        <a:rPr lang="ru-RU" sz="700" dirty="0">
                          <a:effectLst/>
                        </a:rPr>
                        <a:t>до 17 лет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264950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24,4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267851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24,7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268897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24,9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из них от 0 </a:t>
                      </a:r>
                      <a:r>
                        <a:rPr lang="ru-RU" sz="700" dirty="0" smtClean="0">
                          <a:effectLst/>
                        </a:rPr>
                        <a:t>до 14 </a:t>
                      </a:r>
                      <a:r>
                        <a:rPr lang="ru-RU" sz="700" dirty="0">
                          <a:effectLst/>
                        </a:rPr>
                        <a:t>лет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228189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86,1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230825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86,2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232408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86,4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детей от 0 до </a:t>
                      </a:r>
                      <a:r>
                        <a:rPr lang="ru-RU" sz="700" dirty="0" smtClean="0">
                          <a:effectLst/>
                        </a:rPr>
                        <a:t> 1-го </a:t>
                      </a:r>
                      <a:r>
                        <a:rPr lang="ru-RU" sz="700" dirty="0">
                          <a:effectLst/>
                        </a:rPr>
                        <a:t>года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17350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6,5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16636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6,2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15669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5,8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подростки </a:t>
                      </a:r>
                      <a:r>
                        <a:rPr lang="ru-RU" sz="700" dirty="0" smtClean="0">
                          <a:effectLst/>
                        </a:rPr>
                        <a:t>15- 17 </a:t>
                      </a:r>
                      <a:r>
                        <a:rPr lang="ru-RU" sz="700" dirty="0">
                          <a:effectLst/>
                        </a:rPr>
                        <a:t>лет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36761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13,9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37026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13,8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>
                          <a:effectLst/>
                        </a:rPr>
                        <a:t>36489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</a:tabLst>
                      </a:pPr>
                      <a:r>
                        <a:rPr lang="ru-RU" sz="700" dirty="0">
                          <a:effectLst/>
                        </a:rPr>
                        <a:t>13,6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white">
          <a:xfrm>
            <a:off x="1996562" y="4433739"/>
            <a:ext cx="5653029" cy="29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="1" kern="0" dirty="0" smtClean="0">
                <a:solidFill>
                  <a:schemeClr val="tx1"/>
                </a:solidFill>
                <a:latin typeface="+mn-lt"/>
              </a:rPr>
              <a:t>ОЖИДАЕМАЯ ПРОДОЛЖИТЕЛЬНОСТЬ ЖИЗНИ  В ЗАБАЙКАЛЬСКОМ КРАЕ</a:t>
            </a:r>
            <a:endParaRPr lang="ru-RU" sz="1000" b="1" kern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6244936"/>
              </p:ext>
            </p:extLst>
          </p:nvPr>
        </p:nvGraphicFramePr>
        <p:xfrm>
          <a:off x="1661128" y="4797152"/>
          <a:ext cx="65112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646725" y="4732325"/>
            <a:ext cx="3449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" b="1" i="1" dirty="0"/>
              <a:t>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95901" y="4772975"/>
            <a:ext cx="2448272" cy="14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2"/>
                </a:solidFill>
              </a:rPr>
              <a:t>Целевой показатель до 2024 г. – 78 лет </a:t>
            </a:r>
            <a:endParaRPr lang="ru-RU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8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ChangeArrowheads="1"/>
          </p:cNvSpPr>
          <p:nvPr/>
        </p:nvSpPr>
        <p:spPr bwMode="auto">
          <a:xfrm>
            <a:off x="71438" y="548680"/>
            <a:ext cx="9144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+mn-lt"/>
              </a:rPr>
              <a:t>3-Х УРОВНЕВАЯ СИСТЕМА ОРГАНИЗАЦИИ </a:t>
            </a:r>
          </a:p>
          <a:p>
            <a:pPr algn="ctr" eaLnBrk="0" hangingPunct="0"/>
            <a:r>
              <a:rPr lang="ru-RU" sz="16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+mn-lt"/>
              </a:rPr>
              <a:t>ОКАЗАНИЯ МЕДИЦИНСКОЙ ПОМОЩИ</a:t>
            </a:r>
            <a:endParaRPr lang="ru-RU" sz="16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03432" name="Group 53"/>
          <p:cNvGrpSpPr>
            <a:grpSpLocks/>
          </p:cNvGrpSpPr>
          <p:nvPr/>
        </p:nvGrpSpPr>
        <p:grpSpPr bwMode="auto">
          <a:xfrm>
            <a:off x="356388" y="5438775"/>
            <a:ext cx="576263" cy="438150"/>
            <a:chOff x="1023" y="2346"/>
            <a:chExt cx="940" cy="495"/>
          </a:xfrm>
        </p:grpSpPr>
        <p:pic>
          <p:nvPicPr>
            <p:cNvPr id="103470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71" name="Picture 49" descr="med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3" name="Group 53"/>
          <p:cNvGrpSpPr>
            <a:grpSpLocks/>
          </p:cNvGrpSpPr>
          <p:nvPr/>
        </p:nvGrpSpPr>
        <p:grpSpPr bwMode="auto">
          <a:xfrm>
            <a:off x="900113" y="5805488"/>
            <a:ext cx="647700" cy="431800"/>
            <a:chOff x="1023" y="2346"/>
            <a:chExt cx="940" cy="495"/>
          </a:xfrm>
        </p:grpSpPr>
        <p:pic>
          <p:nvPicPr>
            <p:cNvPr id="103468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69" name="Picture 49" descr="med1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4" name="Group 53"/>
          <p:cNvGrpSpPr>
            <a:grpSpLocks/>
          </p:cNvGrpSpPr>
          <p:nvPr/>
        </p:nvGrpSpPr>
        <p:grpSpPr bwMode="auto">
          <a:xfrm>
            <a:off x="1547813" y="5445308"/>
            <a:ext cx="576263" cy="438150"/>
            <a:chOff x="1023" y="2346"/>
            <a:chExt cx="940" cy="495"/>
          </a:xfrm>
        </p:grpSpPr>
        <p:pic>
          <p:nvPicPr>
            <p:cNvPr id="103466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67" name="Picture 49" descr="med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5" name="Group 40"/>
          <p:cNvGrpSpPr>
            <a:grpSpLocks/>
          </p:cNvGrpSpPr>
          <p:nvPr/>
        </p:nvGrpSpPr>
        <p:grpSpPr bwMode="auto">
          <a:xfrm>
            <a:off x="514350" y="4213225"/>
            <a:ext cx="1439863" cy="881063"/>
            <a:chOff x="150" y="2319"/>
            <a:chExt cx="934" cy="562"/>
          </a:xfrm>
        </p:grpSpPr>
        <p:pic>
          <p:nvPicPr>
            <p:cNvPr id="103464" name="Picture 38" descr="m0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" y="2346"/>
              <a:ext cx="934" cy="5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65" name="Picture 33" descr="med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84" y="2319"/>
              <a:ext cx="204" cy="1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6" name="Group 40"/>
          <p:cNvGrpSpPr>
            <a:grpSpLocks/>
          </p:cNvGrpSpPr>
          <p:nvPr/>
        </p:nvGrpSpPr>
        <p:grpSpPr bwMode="auto">
          <a:xfrm>
            <a:off x="2768600" y="4204121"/>
            <a:ext cx="1439863" cy="881063"/>
            <a:chOff x="150" y="2319"/>
            <a:chExt cx="934" cy="562"/>
          </a:xfrm>
        </p:grpSpPr>
        <p:pic>
          <p:nvPicPr>
            <p:cNvPr id="103462" name="Picture 38" descr="m0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" y="2346"/>
              <a:ext cx="934" cy="5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63" name="Picture 33" descr="med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84" y="2319"/>
              <a:ext cx="204" cy="1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7" name="Group 53"/>
          <p:cNvGrpSpPr>
            <a:grpSpLocks/>
          </p:cNvGrpSpPr>
          <p:nvPr/>
        </p:nvGrpSpPr>
        <p:grpSpPr bwMode="auto">
          <a:xfrm>
            <a:off x="2743199" y="5404331"/>
            <a:ext cx="576263" cy="438150"/>
            <a:chOff x="1023" y="2346"/>
            <a:chExt cx="940" cy="495"/>
          </a:xfrm>
        </p:grpSpPr>
        <p:pic>
          <p:nvPicPr>
            <p:cNvPr id="103460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61" name="Picture 49" descr="med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8" name="Group 53"/>
          <p:cNvGrpSpPr>
            <a:grpSpLocks/>
          </p:cNvGrpSpPr>
          <p:nvPr/>
        </p:nvGrpSpPr>
        <p:grpSpPr bwMode="auto">
          <a:xfrm>
            <a:off x="3203575" y="5805488"/>
            <a:ext cx="647700" cy="431800"/>
            <a:chOff x="1023" y="2346"/>
            <a:chExt cx="940" cy="495"/>
          </a:xfrm>
        </p:grpSpPr>
        <p:pic>
          <p:nvPicPr>
            <p:cNvPr id="103458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59" name="Picture 49" descr="med1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3439" name="Group 53"/>
          <p:cNvGrpSpPr>
            <a:grpSpLocks/>
          </p:cNvGrpSpPr>
          <p:nvPr/>
        </p:nvGrpSpPr>
        <p:grpSpPr bwMode="auto">
          <a:xfrm>
            <a:off x="3851722" y="5432916"/>
            <a:ext cx="576263" cy="438150"/>
            <a:chOff x="1023" y="2346"/>
            <a:chExt cx="940" cy="495"/>
          </a:xfrm>
        </p:grpSpPr>
        <p:pic>
          <p:nvPicPr>
            <p:cNvPr id="103456" name="Picture 38" descr="j0194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" y="2346"/>
              <a:ext cx="940" cy="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457" name="Picture 49" descr="med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6" y="2551"/>
              <a:ext cx="113" cy="1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3440" name="Picture 39" descr="Hospi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8533" y="2720975"/>
            <a:ext cx="1008063" cy="115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3" name="Скругленный прямоугольник 112"/>
          <p:cNvSpPr/>
          <p:nvPr/>
        </p:nvSpPr>
        <p:spPr>
          <a:xfrm>
            <a:off x="3995937" y="2877219"/>
            <a:ext cx="4176514" cy="840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prstClr val="black"/>
                </a:solidFill>
              </a:rPr>
              <a:t>МЕЖРАЙОННЫЕ ЦЕНТРЫ СПЕЦИАЛИЗИРОВАННОЙ МЕДИЦИНСКОЙ ПОМОЩИ</a:t>
            </a:r>
          </a:p>
        </p:txBody>
      </p:sp>
      <p:sp>
        <p:nvSpPr>
          <p:cNvPr id="114" name="Стрелка вверх 113"/>
          <p:cNvSpPr/>
          <p:nvPr/>
        </p:nvSpPr>
        <p:spPr>
          <a:xfrm rot="3391910">
            <a:off x="1508919" y="3833019"/>
            <a:ext cx="360363" cy="4667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8" name="Стрелка вверх 117"/>
          <p:cNvSpPr/>
          <p:nvPr/>
        </p:nvSpPr>
        <p:spPr>
          <a:xfrm>
            <a:off x="3348038" y="5300663"/>
            <a:ext cx="360362" cy="3603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Стрелка вверх 118"/>
          <p:cNvSpPr/>
          <p:nvPr/>
        </p:nvSpPr>
        <p:spPr>
          <a:xfrm>
            <a:off x="1042988" y="5300663"/>
            <a:ext cx="360362" cy="3603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0" name="Стрелка вверх 119"/>
          <p:cNvSpPr/>
          <p:nvPr/>
        </p:nvSpPr>
        <p:spPr>
          <a:xfrm rot="18139299">
            <a:off x="2851150" y="3781478"/>
            <a:ext cx="360363" cy="4683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329475" y="4254500"/>
            <a:ext cx="3816350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prstClr val="black"/>
                </a:solidFill>
              </a:rPr>
              <a:t>ЦЕНТРАЛЬНЫЕ РАЙОННЫЕ БОЛЬНИЦЫ, РАЙОННЫЕ БОЛЬНИЦЫ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43438" y="5300663"/>
            <a:ext cx="3502387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prstClr val="black"/>
                </a:solidFill>
              </a:rPr>
              <a:t>ФЕЛЬДШЕРСКИЕ И ФЕЛЬДШЕРСКО-АКУШЕРСКИЕ ПУНКТЫ, ВРАЧЕБНЫЕ АМБУЛАТОРИИ, ОФИСЫ ВРАЧЕЙ ОБЩЕЙ ПРАКТИКИ</a:t>
            </a:r>
          </a:p>
        </p:txBody>
      </p:sp>
      <p:pic>
        <p:nvPicPr>
          <p:cNvPr id="10344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1350" y="1212850"/>
            <a:ext cx="9366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Стрелка вверх 58"/>
          <p:cNvSpPr/>
          <p:nvPr/>
        </p:nvSpPr>
        <p:spPr>
          <a:xfrm>
            <a:off x="2208213" y="2363788"/>
            <a:ext cx="360362" cy="393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419475" y="1557338"/>
            <a:ext cx="4752975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КРАЕВЫЕ </a:t>
            </a:r>
            <a:r>
              <a:rPr lang="ru-RU" sz="1400" b="1" dirty="0">
                <a:solidFill>
                  <a:prstClr val="black"/>
                </a:solidFill>
              </a:rPr>
              <a:t>МЕДИЦИНСКИЕ ОРГАНИЗАЦИИ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7668023" y="1341040"/>
            <a:ext cx="1943895" cy="576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</a:rPr>
              <a:t>III</a:t>
            </a:r>
            <a:r>
              <a:rPr lang="ru-RU" sz="2000" b="1" dirty="0">
                <a:solidFill>
                  <a:schemeClr val="tx2"/>
                </a:solidFill>
              </a:rPr>
              <a:t> уровень</a:t>
            </a:r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7863730" y="3059757"/>
            <a:ext cx="1533258" cy="576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</a:rPr>
              <a:t>II</a:t>
            </a:r>
            <a:r>
              <a:rPr lang="ru-RU" sz="2000" b="1" dirty="0">
                <a:solidFill>
                  <a:schemeClr val="tx2"/>
                </a:solidFill>
              </a:rPr>
              <a:t> уровень</a:t>
            </a: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7940095" y="5244580"/>
            <a:ext cx="1697848" cy="576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</a:rPr>
              <a:t>I</a:t>
            </a:r>
            <a:r>
              <a:rPr lang="ru-RU" sz="2000" b="1" dirty="0">
                <a:solidFill>
                  <a:schemeClr val="tx2"/>
                </a:solidFill>
              </a:rPr>
              <a:t> уровень</a:t>
            </a: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8172450" y="4498551"/>
            <a:ext cx="359990" cy="1800225"/>
          </a:xfrm>
          <a:prstGeom prst="rightBrace">
            <a:avLst>
              <a:gd name="adj1" fmla="val 29005"/>
              <a:gd name="adj2" fmla="val 50921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44FEB-E9FB-4370-997D-E59ADE9E8AB8}" type="slidenum">
              <a:rPr lang="ru-RU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6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5512-C1B1-42AE-B89D-8AAB89187D0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9834" y="83671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УРОВНИ ОКАЗАНИЯ ХИРУРГИЧЕСКОЙ ПОМОЩИ</a:t>
            </a:r>
            <a:endParaRPr lang="ru-RU" sz="20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gray">
          <a:xfrm>
            <a:off x="2719190" y="1706193"/>
            <a:ext cx="5525218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gray">
          <a:xfrm>
            <a:off x="2719190" y="3071443"/>
            <a:ext cx="5525218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gray">
          <a:xfrm>
            <a:off x="2731211" y="4360929"/>
            <a:ext cx="5513197" cy="124099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gray">
          <a:xfrm>
            <a:off x="3406577" y="1852243"/>
            <a:ext cx="3581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ККБ</a:t>
            </a:r>
            <a:endParaRPr lang="en-US" altLang="ru-RU" sz="16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КДКБ 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white">
          <a:xfrm>
            <a:off x="2827140" y="201099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white">
          <a:xfrm>
            <a:off x="2835077" y="330004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23"/>
          <p:cNvSpPr>
            <a:spLocks noChangeArrowheads="1"/>
          </p:cNvSpPr>
          <p:nvPr/>
        </p:nvSpPr>
        <p:spPr bwMode="white">
          <a:xfrm>
            <a:off x="2825552" y="473831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ltGray">
          <a:xfrm>
            <a:off x="539552" y="5271029"/>
            <a:ext cx="2291571" cy="3211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ltGray">
          <a:xfrm>
            <a:off x="543506" y="4236668"/>
            <a:ext cx="2291571" cy="1365250"/>
          </a:xfrm>
          <a:prstGeom prst="can">
            <a:avLst>
              <a:gd name="adj" fmla="val 3319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539552" y="2849193"/>
            <a:ext cx="2295525" cy="1365250"/>
            <a:chOff x="471" y="272"/>
            <a:chExt cx="1161" cy="1539"/>
          </a:xfrm>
        </p:grpSpPr>
        <p:sp>
          <p:nvSpPr>
            <p:cNvPr id="56" name="Oval 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539552" y="1477593"/>
            <a:ext cx="2295525" cy="1365250"/>
            <a:chOff x="471" y="272"/>
            <a:chExt cx="1161" cy="1539"/>
          </a:xfrm>
        </p:grpSpPr>
        <p:sp>
          <p:nvSpPr>
            <p:cNvPr id="59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" name="Text Box 13"/>
          <p:cNvSpPr txBox="1">
            <a:spLocks noChangeArrowheads="1"/>
          </p:cNvSpPr>
          <p:nvPr/>
        </p:nvSpPr>
        <p:spPr bwMode="black">
          <a:xfrm>
            <a:off x="606126" y="2003055"/>
            <a:ext cx="21288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</a:rPr>
              <a:t>  </a:t>
            </a:r>
            <a:r>
              <a:rPr lang="en-US" altLang="ru-RU" sz="2000" b="1" dirty="0" smtClean="0">
                <a:solidFill>
                  <a:srgbClr val="FFFFFF"/>
                </a:solidFill>
              </a:rPr>
              <a:t>III </a:t>
            </a:r>
            <a:r>
              <a:rPr lang="ru-RU" altLang="ru-RU" sz="2000" b="1" dirty="0" smtClean="0">
                <a:solidFill>
                  <a:srgbClr val="FFFFFF"/>
                </a:solidFill>
              </a:rPr>
              <a:t>уровень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8080"/>
                </a:solidFill>
              </a:rPr>
              <a:t>3</a:t>
            </a:r>
            <a:endParaRPr lang="en-US" altLang="ru-RU" sz="2000" b="1" dirty="0">
              <a:solidFill>
                <a:srgbClr val="008080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black">
          <a:xfrm>
            <a:off x="622102" y="3378039"/>
            <a:ext cx="21288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</a:rPr>
              <a:t>  </a:t>
            </a:r>
            <a:r>
              <a:rPr lang="en-US" altLang="ru-RU" sz="2000" b="1" dirty="0" smtClean="0">
                <a:solidFill>
                  <a:srgbClr val="FFFFFF"/>
                </a:solidFill>
              </a:rPr>
              <a:t>II</a:t>
            </a:r>
            <a:r>
              <a:rPr lang="ru-RU" altLang="ru-RU" sz="2000" b="1" dirty="0" smtClean="0">
                <a:solidFill>
                  <a:srgbClr val="FFFFFF"/>
                </a:solidFill>
              </a:rPr>
              <a:t> уровень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8080"/>
                </a:solidFill>
              </a:rPr>
              <a:t>6</a:t>
            </a:r>
            <a:endParaRPr lang="en-US" altLang="ru-RU" sz="2000" b="1" dirty="0">
              <a:solidFill>
                <a:srgbClr val="008080"/>
              </a:solidFill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black">
          <a:xfrm>
            <a:off x="590352" y="4688431"/>
            <a:ext cx="21288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b="1" dirty="0">
                <a:solidFill>
                  <a:srgbClr val="FFFFFF"/>
                </a:solidFill>
              </a:rPr>
              <a:t>  </a:t>
            </a:r>
            <a:r>
              <a:rPr lang="en-US" altLang="ru-RU" sz="2000" b="1" dirty="0" smtClean="0">
                <a:solidFill>
                  <a:srgbClr val="FFFFFF"/>
                </a:solidFill>
              </a:rPr>
              <a:t>I </a:t>
            </a:r>
            <a:r>
              <a:rPr lang="ru-RU" altLang="ru-RU" sz="2000" b="1" dirty="0" smtClean="0">
                <a:solidFill>
                  <a:srgbClr val="FFFFFF"/>
                </a:solidFill>
              </a:rPr>
              <a:t>уровень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FFFF"/>
                </a:solidFill>
              </a:rPr>
              <a:t>24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gray">
          <a:xfrm>
            <a:off x="3368477" y="3054764"/>
            <a:ext cx="29770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Агинская ОБ</a:t>
            </a:r>
          </a:p>
          <a:p>
            <a:pPr>
              <a:buFontTx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Борзинская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ЦРБ</a:t>
            </a:r>
            <a:endParaRPr lang="en-US" altLang="ru-RU" sz="1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П-Забайкальская ЦРБ</a:t>
            </a:r>
          </a:p>
          <a:p>
            <a:pPr>
              <a:buFontTx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Шилкинская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ЦРБ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gray">
          <a:xfrm>
            <a:off x="6282232" y="3179164"/>
            <a:ext cx="1572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</a:rPr>
              <a:t> КБ№3</a:t>
            </a:r>
            <a:endParaRPr lang="en-US" altLang="ru-RU" sz="1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КБ№4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8344" y="1833778"/>
            <a:ext cx="1080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0000"/>
                </a:solidFill>
              </a:rPr>
              <a:t>ГБ№1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785157"/>
            <a:ext cx="414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24 центральных районных больницы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9470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8308-0977-47C9-B1F2-5CA85A71C87B}" type="slidenum">
              <a:rPr lang="en-US" altLang="ru-RU" smtClean="0">
                <a:solidFill>
                  <a:srgbClr val="1D4940"/>
                </a:solidFill>
              </a:rPr>
              <a:pPr/>
              <a:t>5</a:t>
            </a:fld>
            <a:endParaRPr lang="en-US" altLang="ru-RU">
              <a:solidFill>
                <a:srgbClr val="1D494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2807350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cs typeface="Arial" pitchFamily="34" charset="0"/>
              </a:rPr>
              <a:t>ОТСУТСТВУЮТ </a:t>
            </a:r>
            <a:r>
              <a:rPr lang="en-US" sz="1100" dirty="0">
                <a:solidFill>
                  <a:srgbClr val="FF0000"/>
                </a:solidFill>
                <a:cs typeface="Arial" pitchFamily="34" charset="0"/>
              </a:rPr>
              <a:t>ВРАЧИ-ОНКОЛОГИ  В </a:t>
            </a:r>
            <a:r>
              <a:rPr lang="ru-RU" sz="11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100" dirty="0" smtClean="0">
                <a:solidFill>
                  <a:srgbClr val="FF0000"/>
                </a:solidFill>
                <a:cs typeface="Arial" pitchFamily="34" charset="0"/>
              </a:rPr>
              <a:t> РАЙОНАХ</a:t>
            </a:r>
            <a:r>
              <a:rPr lang="ru-RU" sz="11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11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05463"/>
            <a:ext cx="2126351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КАДРОВЫЕ РЕСУРСЫ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13569"/>
            <a:ext cx="4009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D4940"/>
                </a:solidFill>
                <a:cs typeface="Arial" pitchFamily="34" charset="0"/>
              </a:rPr>
              <a:t>В 2016-2017 </a:t>
            </a:r>
            <a:r>
              <a:rPr lang="en-US" sz="1100" dirty="0" err="1">
                <a:solidFill>
                  <a:srgbClr val="1D4940"/>
                </a:solidFill>
                <a:cs typeface="Arial" pitchFamily="34" charset="0"/>
              </a:rPr>
              <a:t>г.г</a:t>
            </a:r>
            <a:r>
              <a:rPr lang="en-US" sz="1100" dirty="0">
                <a:solidFill>
                  <a:srgbClr val="1D4940"/>
                </a:solidFill>
                <a:cs typeface="Arial" pitchFamily="34" charset="0"/>
              </a:rPr>
              <a:t>. </a:t>
            </a:r>
            <a:r>
              <a:rPr lang="ru-RU" sz="1100" dirty="0">
                <a:solidFill>
                  <a:srgbClr val="1D4940"/>
                </a:solidFill>
                <a:cs typeface="Arial" pitchFamily="34" charset="0"/>
              </a:rPr>
              <a:t>ПРОУЧЕНО ПО ОНКОЛОГИИ</a:t>
            </a:r>
            <a:r>
              <a:rPr lang="en-US" sz="1100" dirty="0">
                <a:solidFill>
                  <a:srgbClr val="1D4940"/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cs typeface="Arial" pitchFamily="34" charset="0"/>
              </a:rPr>
              <a:t>16</a:t>
            </a:r>
            <a:r>
              <a:rPr lang="ru-RU" sz="12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Arial" pitchFamily="34" charset="0"/>
              </a:rPr>
              <a:t>врачей,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352" y="15132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РАЗВЕРНУТО </a:t>
            </a:r>
            <a:r>
              <a:rPr lang="ru-RU" sz="12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ru-RU" sz="1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cs typeface="Arial" pitchFamily="34" charset="0"/>
              </a:rPr>
              <a:t>ПЕРВИЧНЫХ СПЕЦИАЛИЗИРОВАННЫХ ОНКОЛОГИЧЕСКИХ КАБИНЕТОВ: </a:t>
            </a:r>
            <a:endParaRPr lang="en-US" sz="11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31 </a:t>
            </a: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-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В РАЙОНАХ КРАЯ;</a:t>
            </a:r>
            <a:endParaRPr lang="en-US" sz="1100" dirty="0" smtClean="0">
              <a:solidFill>
                <a:srgbClr val="1D4940"/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6 </a:t>
            </a: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- 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В ГУЗ «КМЦ»; </a:t>
            </a: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1</a:t>
            </a: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  -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В НУЗ «ДОРОЖНАЯ КЛИНИЧЕСКАЯ БОЛЬНИЦА»; </a:t>
            </a:r>
            <a:endParaRPr lang="en-US" sz="1100" dirty="0" smtClean="0">
              <a:solidFill>
                <a:srgbClr val="1D4940"/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1 – В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ГУЗ «ГОРОДСКАЯ БОЛЬНИЦА №2»;</a:t>
            </a:r>
            <a:endParaRPr lang="en-US" sz="1100" dirty="0" smtClean="0">
              <a:solidFill>
                <a:srgbClr val="1D4940"/>
              </a:solidFill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 ИЗ НИХ </a:t>
            </a:r>
            <a:r>
              <a:rPr lang="ru-RU" sz="1100" dirty="0" smtClean="0">
                <a:solidFill>
                  <a:srgbClr val="FF0000"/>
                </a:solidFill>
                <a:cs typeface="Arial" pitchFamily="34" charset="0"/>
              </a:rPr>
              <a:t>УКОМПЛЕКТОВАН ВРАЧАМИ </a:t>
            </a:r>
            <a:r>
              <a:rPr lang="ru-RU" sz="1200" dirty="0" smtClean="0">
                <a:solidFill>
                  <a:srgbClr val="FF0000"/>
                </a:solidFill>
                <a:cs typeface="Arial" pitchFamily="34" charset="0"/>
              </a:rPr>
              <a:t>31 </a:t>
            </a:r>
            <a:r>
              <a:rPr lang="ru-RU" sz="1100" dirty="0" smtClean="0">
                <a:solidFill>
                  <a:srgbClr val="FF0000"/>
                </a:solidFill>
                <a:cs typeface="Arial" pitchFamily="34" charset="0"/>
              </a:rPr>
              <a:t>КАБИНЕТ</a:t>
            </a:r>
            <a:r>
              <a:rPr lang="en-US" sz="11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(23 В</a:t>
            </a:r>
            <a:r>
              <a:rPr lang="en-US" sz="1100" dirty="0" smtClean="0">
                <a:solidFill>
                  <a:srgbClr val="1D4940"/>
                </a:solidFill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1D4940"/>
                </a:solidFill>
                <a:cs typeface="Arial" pitchFamily="34" charset="0"/>
              </a:rPr>
              <a:t>РАЙОНАХ, 8 В Г. ЧИТЕ)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2068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СОВЕРШЕНСТВОВАНИЕ СИСТЕМЫ ОКАЗАНИЯ МЕДИЦИНСКОЙ ПОМОЩИ БОЛЬНЫМ ОНКОЛОГИЧЕСКИМИ ЗАБОЛЕВАНИЯМИ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383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ТРЕХУРОВНЕВАЯ СИСТЕМА ОКАЗАНИЯ МЕДИЦИНСКОЙ ПОМОЩИ ПО ПРОФИЛЮ «ОНКОЛОГИЯ»</a:t>
            </a:r>
            <a:endParaRPr lang="ru-RU" sz="1600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54334" y="3716152"/>
            <a:ext cx="3022997" cy="1657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уровень </a:t>
            </a:r>
          </a:p>
          <a:p>
            <a:pPr algn="ctr"/>
            <a:r>
              <a:rPr lang="ru-RU" altLang="ru-RU" sz="11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ФАП, СВА,</a:t>
            </a:r>
          </a:p>
          <a:p>
            <a:pPr algn="ctr"/>
            <a:r>
              <a:rPr lang="ru-RU" altLang="ru-RU" sz="11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 участковая </a:t>
            </a:r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больница,</a:t>
            </a:r>
            <a:endParaRPr lang="ru-RU" altLang="ru-RU" sz="11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1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смотровые </a:t>
            </a:r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кабинеты.</a:t>
            </a:r>
            <a:endParaRPr lang="ru-RU" altLang="ru-RU" sz="11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1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Участковые </a:t>
            </a:r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врачи, </a:t>
            </a:r>
            <a:endParaRPr lang="ru-RU" altLang="ru-RU" sz="11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врачи </a:t>
            </a:r>
            <a:r>
              <a:rPr lang="ru-RU" altLang="ru-RU" sz="11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общей </a:t>
            </a:r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практики,</a:t>
            </a:r>
            <a:endParaRPr lang="ru-RU" altLang="ru-RU" sz="11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1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врачи – специалисты.</a:t>
            </a:r>
            <a:r>
              <a:rPr lang="ru-RU" altLang="ru-RU" sz="11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endParaRPr lang="ru-RU" altLang="ru-RU" sz="11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algn="ctr"/>
            <a:endParaRPr lang="ru-RU" altLang="ru-RU" sz="1100" dirty="0">
              <a:solidFill>
                <a:prstClr val="black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911624" y="5013176"/>
            <a:ext cx="3496391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уровень </a:t>
            </a: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специализированная помощь</a:t>
            </a: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ГУЗ «КОД»</a:t>
            </a: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ГУЗ «ККБ» (</a:t>
            </a:r>
            <a:r>
              <a:rPr lang="ru-RU" altLang="ru-RU" sz="1200" b="1" dirty="0" err="1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нейроонкология</a:t>
            </a:r>
            <a:r>
              <a:rPr lang="ru-RU" altLang="ru-RU" sz="1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773840" y="3645024"/>
            <a:ext cx="3213179" cy="1728713"/>
          </a:xfrm>
          <a:prstGeom prst="ellipse">
            <a:avLst/>
          </a:prstGeom>
          <a:solidFill>
            <a:schemeClr val="accent4">
              <a:lumMod val="10000"/>
              <a:lumOff val="9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уровень </a:t>
            </a: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первичные </a:t>
            </a:r>
            <a:endParaRPr lang="en-US" altLang="ru-RU" sz="1200" b="1" dirty="0" smtClean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онкологические </a:t>
            </a:r>
            <a:endParaRPr lang="ru-RU" altLang="ru-RU" sz="12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кабинеты </a:t>
            </a:r>
            <a:r>
              <a:rPr lang="en-US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ЦРБ</a:t>
            </a:r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,</a:t>
            </a:r>
          </a:p>
          <a:p>
            <a:pPr algn="ctr"/>
            <a:r>
              <a:rPr lang="ru-RU" altLang="ru-RU" sz="1200" b="1" dirty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поликлиниках города.</a:t>
            </a:r>
          </a:p>
          <a:p>
            <a:pPr algn="ctr"/>
            <a:r>
              <a:rPr lang="ru-RU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М</a:t>
            </a:r>
            <a:r>
              <a:rPr lang="en-US" altLang="ru-RU" sz="1200" b="1" dirty="0" err="1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ежрайонные</a:t>
            </a:r>
            <a:r>
              <a:rPr lang="en-US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ru-RU" sz="1200" b="1" dirty="0" err="1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центры</a:t>
            </a:r>
            <a:r>
              <a:rPr lang="ru-RU" altLang="ru-RU" sz="1200" b="1" dirty="0" smtClean="0">
                <a:solidFill>
                  <a:srgbClr val="B4DCFA">
                    <a:lumMod val="25000"/>
                  </a:srgbClr>
                </a:solidFill>
                <a:latin typeface="+mj-lt"/>
                <a:cs typeface="Arial" pitchFamily="34" charset="0"/>
              </a:rPr>
              <a:t> </a:t>
            </a:r>
            <a:endParaRPr lang="ru-RU" altLang="ru-RU" sz="1200" b="1" dirty="0">
              <a:solidFill>
                <a:srgbClr val="B4DCFA">
                  <a:lumMod val="25000"/>
                </a:srgb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>
            <a:stCxn id="10" idx="6"/>
            <a:endCxn id="12" idx="2"/>
          </p:cNvCxnSpPr>
          <p:nvPr/>
        </p:nvCxnSpPr>
        <p:spPr>
          <a:xfrm flipV="1">
            <a:off x="3577331" y="4509381"/>
            <a:ext cx="2196509" cy="353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4"/>
            <a:endCxn id="11" idx="6"/>
          </p:cNvCxnSpPr>
          <p:nvPr/>
        </p:nvCxnSpPr>
        <p:spPr>
          <a:xfrm flipH="1">
            <a:off x="6408015" y="5373737"/>
            <a:ext cx="972415" cy="5035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85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84126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83671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ОБЕСПЕЧЕННОСТЬ НА 10 ТЫС. НАС. ХИРУРГИЧЕСКИМИ КОЙКАМИ И ВРАЧАМИ ХИРУРГАМИ 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A1EA-8196-4700-A13A-1A6D0BA354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37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chemeClr val="tx2"/>
                  </a:solidFill>
                  <a:prstDash val="solid"/>
                </a:ln>
              </a:rPr>
              <a:t>ШТАТЫ ОБЩИХ ХИРУРГОВ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4807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A1EA-8196-4700-A13A-1A6D0BA354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30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556" y="9807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КВАЛИФИКАЦИЯ ВРАЧЕЙ-ХИРУРГОВ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45879714"/>
              </p:ext>
            </p:extLst>
          </p:nvPr>
        </p:nvGraphicFramePr>
        <p:xfrm>
          <a:off x="827584" y="1484784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1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65613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 </a:t>
            </a:r>
            <a:r>
              <a:rPr lang="en-US" sz="3200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  <a:endParaRPr lang="ru-RU" sz="32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474" y="238314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одному</a:t>
            </a:r>
            <a:r>
              <a:rPr lang="en-US" sz="2400" dirty="0" smtClean="0"/>
              <a:t> </a:t>
            </a:r>
            <a:r>
              <a:rPr lang="en-US" sz="2400" dirty="0" err="1" smtClean="0"/>
              <a:t>хирургу</a:t>
            </a:r>
            <a:r>
              <a:rPr lang="en-US" sz="2400" dirty="0" smtClean="0"/>
              <a:t> в </a:t>
            </a:r>
            <a:r>
              <a:rPr lang="en-US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районах</a:t>
            </a:r>
            <a:r>
              <a:rPr lang="en-US" sz="2400" dirty="0" smtClean="0"/>
              <a:t> </a:t>
            </a:r>
            <a:endParaRPr lang="en-US" sz="2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400" dirty="0" smtClean="0"/>
              <a:t>П</a:t>
            </a:r>
            <a:r>
              <a:rPr lang="en-US" sz="2400" dirty="0" smtClean="0"/>
              <a:t>о </a:t>
            </a:r>
            <a:r>
              <a:rPr lang="en-US" sz="2400" dirty="0" err="1" smtClean="0"/>
              <a:t>два</a:t>
            </a:r>
            <a:r>
              <a:rPr lang="en-US" sz="2400" dirty="0" smtClean="0"/>
              <a:t> </a:t>
            </a:r>
            <a:r>
              <a:rPr lang="en-US" sz="2400" dirty="0" err="1" smtClean="0"/>
              <a:t>хируруга</a:t>
            </a:r>
            <a:r>
              <a:rPr lang="en-US" sz="2400" dirty="0" smtClean="0"/>
              <a:t> </a:t>
            </a:r>
            <a:r>
              <a:rPr lang="en-US" sz="2400" dirty="0"/>
              <a:t>в </a:t>
            </a:r>
            <a:r>
              <a:rPr lang="en-US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/>
              <a:t>районах</a:t>
            </a:r>
            <a:r>
              <a:rPr lang="en-US" sz="2400" dirty="0"/>
              <a:t> </a:t>
            </a:r>
            <a:endParaRPr lang="en-US" sz="2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133" y="422515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2017 </a:t>
            </a:r>
            <a:r>
              <a:rPr lang="en-US" sz="3200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  <a:endParaRPr lang="ru-RU" sz="32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809926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одному</a:t>
            </a:r>
            <a:r>
              <a:rPr lang="en-US" sz="2400" dirty="0" smtClean="0"/>
              <a:t> </a:t>
            </a:r>
            <a:r>
              <a:rPr lang="en-US" sz="2400" dirty="0" err="1" smtClean="0"/>
              <a:t>хирургу</a:t>
            </a:r>
            <a:r>
              <a:rPr lang="en-US" sz="2400" dirty="0" smtClean="0"/>
              <a:t> в </a:t>
            </a:r>
            <a:r>
              <a:rPr 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районах</a:t>
            </a:r>
            <a:endParaRPr lang="en-US" sz="40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400" dirty="0"/>
              <a:t>П</a:t>
            </a:r>
            <a:r>
              <a:rPr lang="en-US" sz="2400" dirty="0"/>
              <a:t>о </a:t>
            </a:r>
            <a:r>
              <a:rPr lang="en-US" sz="2400" dirty="0" err="1"/>
              <a:t>два</a:t>
            </a:r>
            <a:r>
              <a:rPr lang="en-US" sz="2400" dirty="0"/>
              <a:t> </a:t>
            </a:r>
            <a:r>
              <a:rPr lang="en-US" sz="2400" dirty="0" err="1"/>
              <a:t>хируруга</a:t>
            </a:r>
            <a:r>
              <a:rPr lang="en-US" sz="2400" dirty="0"/>
              <a:t> в </a:t>
            </a:r>
            <a:r>
              <a:rPr lang="en-US" sz="2400" dirty="0" smtClean="0"/>
              <a:t> </a:t>
            </a:r>
            <a:r>
              <a:rPr lang="en-US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районах</a:t>
            </a:r>
            <a:endParaRPr lang="ru-RU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75992" y="620688"/>
            <a:ext cx="3492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en-US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ЕФИЦИТ КАДРОВ</a:t>
            </a:r>
            <a:endParaRPr lang="ru-RU" sz="28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43A7-050E-4B39-A05B-81C1A2FFA56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000179" cy="648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18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77TGp_fruit_light">
  <a:themeElements>
    <a:clrScheme name="Тема Office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</Template>
  <TotalTime>1240</TotalTime>
  <Words>657</Words>
  <Application>Microsoft Office PowerPoint</Application>
  <PresentationFormat>Экран (4:3)</PresentationFormat>
  <Paragraphs>180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577TGp_fruit_light</vt:lpstr>
      <vt:lpstr>Диаграмма Microsoft Office Excel</vt:lpstr>
      <vt:lpstr>Состояние  хирургической службы Забайкальского края. Организация трехуровневой системы оказания хирургической помощи.  Проблемы.  </vt:lpstr>
      <vt:lpstr>Слайд 2</vt:lpstr>
      <vt:lpstr>Слайд 3</vt:lpstr>
      <vt:lpstr>Слайд 4</vt:lpstr>
      <vt:lpstr>Слайд 5</vt:lpstr>
      <vt:lpstr>Слайд 6</vt:lpstr>
      <vt:lpstr>ШТАТЫ ОБЩИХ ХИРУРГОВ</vt:lpstr>
      <vt:lpstr>Слайд 8</vt:lpstr>
      <vt:lpstr>Слайд 9</vt:lpstr>
      <vt:lpstr>Слайд 10</vt:lpstr>
      <vt:lpstr>ОПЕРАТИВНАЯ АКТИВНОСТЬ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Татьяна Геннадьевна Алферьева</dc:creator>
  <cp:lastModifiedBy>Елена</cp:lastModifiedBy>
  <cp:revision>167</cp:revision>
  <dcterms:created xsi:type="dcterms:W3CDTF">2013-03-25T06:20:59Z</dcterms:created>
  <dcterms:modified xsi:type="dcterms:W3CDTF">2018-08-17T12:32:45Z</dcterms:modified>
</cp:coreProperties>
</file>