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9" r:id="rId3"/>
    <p:sldId id="313" r:id="rId4"/>
    <p:sldId id="312" r:id="rId5"/>
    <p:sldId id="300" r:id="rId6"/>
    <p:sldId id="303" r:id="rId7"/>
    <p:sldId id="301" r:id="rId8"/>
    <p:sldId id="302" r:id="rId9"/>
    <p:sldId id="304" r:id="rId10"/>
    <p:sldId id="306" r:id="rId11"/>
    <p:sldId id="315" r:id="rId12"/>
    <p:sldId id="316" r:id="rId13"/>
    <p:sldId id="307" r:id="rId14"/>
    <p:sldId id="305" r:id="rId15"/>
    <p:sldId id="308" r:id="rId16"/>
    <p:sldId id="309" r:id="rId17"/>
    <p:sldId id="317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D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00" autoAdjust="0"/>
  </p:normalViewPr>
  <p:slideViewPr>
    <p:cSldViewPr snapToGrid="0">
      <p:cViewPr varScale="1">
        <p:scale>
          <a:sx n="80" d="100"/>
          <a:sy n="8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02647C85-518A-4FC8-B0D8-F54A74856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+mn-cs"/>
              </a:defRPr>
            </a:lvl1pPr>
          </a:lstStyle>
          <a:p>
            <a:pPr>
              <a:defRPr/>
            </a:pPr>
            <a:fld id="{0465B1D5-4645-4485-906C-E531555407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9E227B-F6CA-49B0-99A8-122BDFD928A8}" type="slidenum">
              <a:rPr lang="de-DE" altLang="ru-RU" sz="1200"/>
              <a:pPr/>
              <a:t>1</a:t>
            </a:fld>
            <a:endParaRPr lang="de-DE" altLang="ru-RU" sz="1200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B52F11-E8A6-436E-88C0-FE085ADCDF91}" type="slidenum">
              <a:rPr lang="en-GB" altLang="ru-RU" sz="1300"/>
              <a:pPr algn="r" eaLnBrk="1" hangingPunct="1"/>
              <a:t>1</a:t>
            </a:fld>
            <a:endParaRPr lang="en-GB" altLang="ru-RU" sz="130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738688"/>
            <a:ext cx="7485063" cy="1081087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854700"/>
            <a:ext cx="7493000" cy="800100"/>
          </a:xfrm>
        </p:spPr>
        <p:txBody>
          <a:bodyPr tIns="45720" bIns="45720"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221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6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9725" y="133350"/>
            <a:ext cx="2130425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5275" y="133350"/>
            <a:ext cx="624205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4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6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0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49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7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3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Textmasterformate durch Klicken bearbeiten</a:t>
            </a:r>
          </a:p>
          <a:p>
            <a:pPr lvl="1"/>
            <a:r>
              <a:rPr lang="de-DE" altLang="ru-RU" smtClean="0"/>
              <a:t>Zweite Ebene</a:t>
            </a:r>
          </a:p>
          <a:p>
            <a:pPr lvl="2"/>
            <a:r>
              <a:rPr lang="de-DE" altLang="ru-RU" smtClean="0"/>
              <a:t>Dritte Ebene</a:t>
            </a:r>
          </a:p>
          <a:p>
            <a:pPr lvl="3"/>
            <a:r>
              <a:rPr lang="de-DE" altLang="ru-RU" smtClean="0"/>
              <a:t>Vierte Ebene</a:t>
            </a:r>
          </a:p>
          <a:p>
            <a:pPr lvl="4"/>
            <a:r>
              <a:rPr lang="de-DE" altLang="ru-RU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noProof="1" smtClean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3335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ru-RU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1000" smtClean="0"/>
              <a:t>Page </a:t>
            </a:r>
            <a:r>
              <a:rPr lang="de-DE" sz="1000" smtClean="0">
                <a:sym typeface="Wingdings" panose="05000000000000000000" pitchFamily="2" charset="2"/>
              </a:rPr>
              <a:t></a:t>
            </a:r>
            <a:r>
              <a:rPr lang="de-DE" sz="1000" smtClean="0"/>
              <a:t> </a:t>
            </a:r>
            <a:fld id="{EE47E65E-BF5D-446E-8C17-62FD177B203A}" type="slidenum">
              <a:rPr lang="de-DE" sz="1000" smtClean="0"/>
              <a:pPr eaLnBrk="1" hangingPunct="1">
                <a:defRPr/>
              </a:pPr>
              <a:t>‹#›</a:t>
            </a:fld>
            <a:endParaRPr lang="de-DE" sz="10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 bwMode="gray">
          <a:xfrm>
            <a:off x="2057399" y="4468712"/>
            <a:ext cx="6979328" cy="7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З.В. </a:t>
            </a:r>
            <a:r>
              <a:rPr lang="ru-RU" sz="2100" i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Галкова</a:t>
            </a:r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Р. </a:t>
            </a:r>
            <a:r>
              <a:rPr lang="ru-RU" sz="2100" i="1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Куваев</a:t>
            </a:r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С.В. Кашин, Е.Л. Никонов</a:t>
            </a:r>
            <a:endParaRPr lang="ru-RU" sz="2100" i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62362" y="1125180"/>
            <a:ext cx="8330083" cy="158032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500" b="1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рабочей группы по методическим и клиническим рекомендациям</a:t>
            </a:r>
            <a:endParaRPr lang="ru-RU" sz="2500" b="1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5143" y="2532130"/>
            <a:ext cx="8998857" cy="1054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3366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Критерии качества верхних отделов пищеварительного тракта</a:t>
            </a:r>
            <a:endParaRPr lang="ru-RU" sz="3200" b="1" dirty="0">
              <a:solidFill>
                <a:srgbClr val="003366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8495" y="161979"/>
            <a:ext cx="8330083" cy="850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Заседание Профильной комиссии по Эндоскопии Минздрава РФ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2100" i="1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апреля 2019г.</a:t>
            </a:r>
            <a:endParaRPr lang="ru-RU" sz="2100" i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Фотодокументация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 l="15754" t="3520" r="15963" b="5391"/>
          <a:stretch>
            <a:fillRect/>
          </a:stretch>
        </p:blipFill>
        <p:spPr>
          <a:xfrm>
            <a:off x="4093255" y="1755994"/>
            <a:ext cx="4822934" cy="348977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705726" y="1207354"/>
            <a:ext cx="5534528" cy="548640"/>
          </a:xfrm>
          <a:prstGeom prst="rect">
            <a:avLst/>
          </a:prstGeom>
        </p:spPr>
        <p:txBody>
          <a:bodyPr/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kern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SSS – </a:t>
            </a:r>
            <a:r>
              <a:rPr lang="en-US" sz="1700" kern="0" dirty="0" smtClean="0">
                <a:solidFill>
                  <a:srgbClr val="002060"/>
                </a:solidFill>
              </a:rPr>
              <a:t>Systematic Screening protocol for the Stomach</a:t>
            </a:r>
            <a:endParaRPr lang="ru-RU" sz="1700" kern="0" dirty="0" smtClean="0">
              <a:solidFill>
                <a:srgbClr val="002060"/>
              </a:solidFill>
            </a:endParaRPr>
          </a:p>
          <a:p>
            <a:endParaRPr lang="ru-RU" sz="17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0641" t="2174" r="12737" b="2174"/>
          <a:stretch>
            <a:fillRect/>
          </a:stretch>
        </p:blipFill>
        <p:spPr bwMode="auto">
          <a:xfrm>
            <a:off x="620820" y="1864278"/>
            <a:ext cx="2531454" cy="3093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206267" y="5288885"/>
            <a:ext cx="3360560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44" dirty="0">
                <a:solidFill>
                  <a:srgbClr val="002060"/>
                </a:solidFill>
              </a:rPr>
              <a:t>Rey JF et al. Endoscopy 2001;33:901</a:t>
            </a: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4455609" y="5407700"/>
            <a:ext cx="4288216" cy="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44" dirty="0">
                <a:solidFill>
                  <a:srgbClr val="002060"/>
                </a:solidFill>
              </a:rPr>
              <a:t>Yao K. Ann </a:t>
            </a:r>
            <a:r>
              <a:rPr lang="en-US" sz="1544" dirty="0" err="1">
                <a:solidFill>
                  <a:srgbClr val="002060"/>
                </a:solidFill>
              </a:rPr>
              <a:t>Gastroenterol</a:t>
            </a:r>
            <a:r>
              <a:rPr lang="en-US" sz="1544" dirty="0">
                <a:solidFill>
                  <a:srgbClr val="002060"/>
                </a:solidFill>
              </a:rPr>
              <a:t> 2013;26:11</a:t>
            </a:r>
          </a:p>
        </p:txBody>
      </p:sp>
    </p:spTree>
    <p:extLst>
      <p:ext uri="{BB962C8B-B14F-4D97-AF65-F5344CB8AC3E}">
        <p14:creationId xmlns:p14="http://schemas.microsoft.com/office/powerpoint/2010/main" val="597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Формирование протокола и заключения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Изображение 5" descr="2019-03-15_21-33-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31" y="1521417"/>
            <a:ext cx="3158551" cy="4432754"/>
          </a:xfrm>
          <a:prstGeom prst="rect">
            <a:avLst/>
          </a:prstGeom>
        </p:spPr>
      </p:pic>
      <p:pic>
        <p:nvPicPr>
          <p:cNvPr id="5" name="Изображение 6" descr="2019-03-15_21-35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78" y="1490456"/>
            <a:ext cx="2780632" cy="4463715"/>
          </a:xfrm>
          <a:prstGeom prst="rect">
            <a:avLst/>
          </a:prstGeom>
        </p:spPr>
      </p:pic>
      <p:pic>
        <p:nvPicPr>
          <p:cNvPr id="6" name="Изображение 9" descr="2019-03-15_21-32-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" y="1521417"/>
            <a:ext cx="3244802" cy="445827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266352" y="1521417"/>
            <a:ext cx="2767264" cy="307383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3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997270" y="138989"/>
            <a:ext cx="737545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Частота выявления желудочной эктопии в шейном отделе пищевода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614806" y="1696454"/>
            <a:ext cx="4391793" cy="1239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10% в популяции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" y="3391316"/>
            <a:ext cx="2803680" cy="2242944"/>
          </a:xfrm>
          <a:prstGeom prst="rect">
            <a:avLst/>
          </a:prstGeom>
        </p:spPr>
      </p:pic>
      <p:pic>
        <p:nvPicPr>
          <p:cNvPr id="5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69" y="3387835"/>
            <a:ext cx="2803681" cy="2242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89" y="3391314"/>
            <a:ext cx="2799331" cy="2239465"/>
          </a:xfrm>
          <a:prstGeom prst="rect">
            <a:avLst/>
          </a:prstGeom>
        </p:spPr>
      </p:pic>
      <p:pic>
        <p:nvPicPr>
          <p:cNvPr id="7" name="Рисунок 2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28" y="1436539"/>
            <a:ext cx="1524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Морфология - Парижская классификация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607" y="1270489"/>
            <a:ext cx="4824244" cy="53854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03354" y="6486625"/>
            <a:ext cx="62472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500" dirty="0">
                <a:solidFill>
                  <a:srgbClr val="002060"/>
                </a:solidFill>
              </a:rPr>
              <a:t>Update on the Paris endoscopic classification. Endoscopy </a:t>
            </a:r>
            <a:r>
              <a:rPr lang="en-US" sz="1500" dirty="0" smtClean="0">
                <a:solidFill>
                  <a:srgbClr val="002060"/>
                </a:solidFill>
              </a:rPr>
              <a:t>2005;37:570</a:t>
            </a:r>
            <a:endParaRPr lang="en-US" sz="1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271340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Пищевод </a:t>
            </a:r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Барретта</a:t>
            </a:r>
            <a:endParaRPr lang="en-US" altLang="ru-RU" sz="2800" b="1" dirty="0" smtClean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algn="ctr" eaLnBrk="1" hangingPunct="1"/>
            <a:endParaRPr lang="ru-RU" altLang="ru-RU" sz="2800" b="1" dirty="0" smtClean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pPr marL="457200" indent="-457200" algn="ctr" eaLnBrk="1" hangingPunct="1">
              <a:buFontTx/>
              <a:buChar char="-"/>
            </a:pPr>
            <a:r>
              <a:rPr lang="ru-RU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Пражская С </a:t>
            </a:r>
            <a:r>
              <a:rPr lang="en-US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&amp;</a:t>
            </a:r>
            <a:r>
              <a:rPr lang="ru-RU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М</a:t>
            </a:r>
            <a:r>
              <a:rPr lang="en-US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ru-RU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классификация, </a:t>
            </a:r>
          </a:p>
          <a:p>
            <a:pPr marL="457200" indent="-457200" algn="ctr" eaLnBrk="1" hangingPunct="1">
              <a:buFontTx/>
              <a:buChar char="-"/>
            </a:pPr>
            <a:r>
              <a:rPr lang="ru-RU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Биопсия по </a:t>
            </a:r>
            <a:r>
              <a:rPr lang="ru-RU" altLang="ru-RU" sz="28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Сиэтловскому</a:t>
            </a:r>
            <a:r>
              <a:rPr lang="ru-RU" alt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протоколу</a:t>
            </a:r>
            <a:endParaRPr lang="en-US" alt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516" y="2601857"/>
            <a:ext cx="3537795" cy="421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270" y="2601857"/>
            <a:ext cx="4746990" cy="38626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91261" y="6156227"/>
            <a:ext cx="3404776" cy="616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nl-BE" sz="1400" dirty="0"/>
              <a:t>R. Bisschops M.D., PhD.</a:t>
            </a:r>
          </a:p>
          <a:p>
            <a:pPr algn="ctr">
              <a:lnSpc>
                <a:spcPct val="80000"/>
              </a:lnSpc>
            </a:pPr>
            <a:r>
              <a:rPr lang="nl-BE" sz="1400" dirty="0"/>
              <a:t>Dept of Gastroenterology </a:t>
            </a:r>
          </a:p>
          <a:p>
            <a:pPr algn="ctr">
              <a:lnSpc>
                <a:spcPct val="80000"/>
              </a:lnSpc>
            </a:pPr>
            <a:r>
              <a:rPr lang="nl-BE" sz="1400" dirty="0"/>
              <a:t>Head of </a:t>
            </a:r>
            <a:r>
              <a:rPr lang="nl-BE" sz="1400" dirty="0" smtClean="0"/>
              <a:t>Endoscopy</a:t>
            </a: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6352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Терминология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80474" y="1567135"/>
            <a:ext cx="8963526" cy="3750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Эрозивный эзофагит – Лос-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Анжелесская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классиф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Ожоговые состояния – шкала </a:t>
            </a:r>
            <a:r>
              <a:rPr lang="en-US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Zargar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Варикозные вены пищевода – шкалы </a:t>
            </a: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NIEC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и</a:t>
            </a: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Baveno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Язвенные кровотечения –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классиф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Форрест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Дуоденальный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полипоз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при </a:t>
            </a: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FAP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– </a:t>
            </a:r>
            <a:r>
              <a:rPr lang="en-US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Spigelman</a:t>
            </a: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классиф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n-US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…..</a:t>
            </a: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Показания и стандарты выполнения биопсии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 descr="C:\Users\e.evdokimova\AppData\Local\Microsoft\Windows\INetCache\Content.MSO\5867633D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93" y="2756541"/>
            <a:ext cx="6307379" cy="33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3"/>
          <a:srcRect l="25407" t="14013" r="49500" b="11788"/>
          <a:stretch/>
        </p:blipFill>
        <p:spPr>
          <a:xfrm>
            <a:off x="0" y="2060835"/>
            <a:ext cx="2827421" cy="47005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6527" t="15245" r="24983" b="59566"/>
          <a:stretch/>
        </p:blipFill>
        <p:spPr>
          <a:xfrm>
            <a:off x="1990963" y="965851"/>
            <a:ext cx="5155532" cy="13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0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2734124" y="173909"/>
            <a:ext cx="388983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35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Предложения</a:t>
            </a:r>
            <a:endParaRPr lang="ru-RU" altLang="ru-RU" sz="35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976007" y="1626212"/>
            <a:ext cx="832440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Создание рекомендаций по обеспечению качества эндоскопии верхних отделов ЖКТ – взять за основу и адаптировать </a:t>
            </a:r>
            <a:r>
              <a:rPr lang="en-US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ESGE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, </a:t>
            </a:r>
            <a:r>
              <a:rPr lang="en-US" altLang="ru-RU" sz="2100" dirty="0">
                <a:solidFill>
                  <a:srgbClr val="006699"/>
                </a:solidFill>
                <a:latin typeface="Comic Sans MS" panose="030F0702030302020204" pitchFamily="66" charset="0"/>
              </a:rPr>
              <a:t>B</a:t>
            </a:r>
            <a:r>
              <a:rPr lang="en-US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SG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рекомендации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Информатизация эндоскопической службы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Единая документация – информированное добровольное согласие, чек-ап листы, терминология, протокол…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Внедрение и анализ показателей качества ЭГДС</a:t>
            </a: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smtClean="0">
                <a:solidFill>
                  <a:srgbClr val="006699"/>
                </a:solidFill>
                <a:latin typeface="Comic Sans MS" panose="030F0702030302020204" pitchFamily="66" charset="0"/>
              </a:rPr>
              <a:t>Видеосистемы</a:t>
            </a:r>
            <a:endParaRPr lang="ru-RU" altLang="ru-RU" sz="2100" dirty="0" smtClean="0">
              <a:solidFill>
                <a:srgbClr val="006699"/>
              </a:solidFill>
              <a:latin typeface="Comic Sans MS" panose="030F0702030302020204" pitchFamily="66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altLang="ru-RU" sz="2100" dirty="0" err="1" smtClean="0">
                <a:solidFill>
                  <a:srgbClr val="006699"/>
                </a:solidFill>
                <a:latin typeface="Comic Sans MS" panose="030F0702030302020204" pitchFamily="66" charset="0"/>
              </a:rPr>
              <a:t>Седация</a:t>
            </a:r>
            <a:r>
              <a:rPr lang="ru-RU" altLang="ru-RU" sz="2100" dirty="0" smtClean="0">
                <a:solidFill>
                  <a:srgbClr val="006699"/>
                </a:solidFill>
                <a:latin typeface="Comic Sans MS" panose="030F0702030302020204" pitchFamily="66" charset="0"/>
              </a:rPr>
              <a:t> в эндоскопии</a:t>
            </a:r>
          </a:p>
        </p:txBody>
      </p:sp>
    </p:spTree>
    <p:extLst>
      <p:ext uri="{BB962C8B-B14F-4D97-AF65-F5344CB8AC3E}">
        <p14:creationId xmlns:p14="http://schemas.microsoft.com/office/powerpoint/2010/main" val="466312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Актуальность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83626" y="859723"/>
            <a:ext cx="8704854" cy="14888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Каждый 10-й рак желудка – интервальный, выявлен через 1-3 года после негативной ЭГДС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21643" t="10387" r="26289" b="46098"/>
          <a:stretch/>
        </p:blipFill>
        <p:spPr>
          <a:xfrm>
            <a:off x="169717" y="2021305"/>
            <a:ext cx="6196566" cy="2911642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62480" y="4098129"/>
            <a:ext cx="1454150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100" b="1" i="1" dirty="0">
                <a:solidFill>
                  <a:srgbClr val="006699"/>
                </a:solidFill>
              </a:rPr>
              <a:t>2012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3434" t="12700" r="23766" b="45189"/>
          <a:stretch/>
        </p:blipFill>
        <p:spPr>
          <a:xfrm>
            <a:off x="1839447" y="3573379"/>
            <a:ext cx="7211130" cy="32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20" t="10108" r="20957" b="46377"/>
          <a:stretch/>
        </p:blipFill>
        <p:spPr>
          <a:xfrm>
            <a:off x="652916" y="1479884"/>
            <a:ext cx="7814356" cy="3585410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09627" y="5555288"/>
            <a:ext cx="1454150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100" b="1" i="1" dirty="0" smtClean="0">
                <a:solidFill>
                  <a:srgbClr val="006699"/>
                </a:solidFill>
              </a:rPr>
              <a:t>2016</a:t>
            </a:r>
            <a:endParaRPr lang="en-US" altLang="ru-RU" sz="21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9" y="1383306"/>
            <a:ext cx="8736227" cy="5325762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66" y="180474"/>
            <a:ext cx="1172698" cy="1055428"/>
          </a:xfrm>
          <a:prstGeom prst="rect">
            <a:avLst/>
          </a:prstGeom>
        </p:spPr>
      </p:pic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4"/>
          <a:srcRect l="26230" t="10744" r="22198" b="65798"/>
          <a:stretch/>
        </p:blipFill>
        <p:spPr>
          <a:xfrm>
            <a:off x="529390" y="72170"/>
            <a:ext cx="6462910" cy="127203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14120" y="854319"/>
            <a:ext cx="1454150" cy="41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100" b="1" i="1" dirty="0" smtClean="0">
                <a:solidFill>
                  <a:srgbClr val="006699"/>
                </a:solidFill>
              </a:rPr>
              <a:t>2016</a:t>
            </a:r>
            <a:endParaRPr lang="en-US" altLang="ru-RU" sz="21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Ключевые показатели качества ЭГДС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45723" y="1938238"/>
            <a:ext cx="8704854" cy="3750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Пищевые ограничения - голодание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Документация продолжительности исследования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Фотодокументация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Использование стандартизированной терминологии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Использование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Сиэтловского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протокола при наблюдении пациентов с пищеводом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Барретта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Регистрация осложнений лечебной ЭГДС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611" y="1108058"/>
            <a:ext cx="1196760" cy="10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Малые показатели качества ЭГДС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39146" y="1793858"/>
            <a:ext cx="8704854" cy="3750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Время исследования – не менее 7 минут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Время исследования не менее 1 мин. на 1 см пищевода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Барретта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Хромоскопия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рром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Люголя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у пациентов, перенесших рак ЛОР-органов и рак легких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Использование протокола биопсии при кишечной метаплазии (рекомендации </a:t>
            </a:r>
            <a:r>
              <a:rPr lang="en-US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MAPS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Проспективная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регистрация пациентов с ПБ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21" y="879458"/>
            <a:ext cx="1172698" cy="10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51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Подготовка к исследованию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04537" y="1567135"/>
            <a:ext cx="8837201" cy="3750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Голодание –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исключить жидкость за 2ч., твердую пищу за 6ч.</a:t>
            </a:r>
          </a:p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Очищающий раствор – за 15 минут до исследования: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- вода – 50 мл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пеногаситель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-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симетикон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2 мл-40 мг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5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	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-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муколитик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? – 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АЦЦ 400 мг</a:t>
            </a:r>
          </a:p>
        </p:txBody>
      </p:sp>
      <p:pic>
        <p:nvPicPr>
          <p:cNvPr id="4" name="Изображение 4" descr="13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09" y="4463716"/>
            <a:ext cx="1501554" cy="208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Продолжительность исследования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36884" y="1567135"/>
            <a:ext cx="8704854" cy="3750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5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Не менее 7 минут!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884" y="5845841"/>
            <a:ext cx="880711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Teh JL, Tan JR, Lau LJF, </a:t>
            </a:r>
            <a:r>
              <a:rPr lang="en-US" i="1" baseline="30000" dirty="0" err="1"/>
              <a:t>Saxena</a:t>
            </a:r>
            <a:r>
              <a:rPr lang="en-US" i="1" baseline="30000" dirty="0"/>
              <a:t> N, </a:t>
            </a:r>
            <a:r>
              <a:rPr lang="en-US" i="1" baseline="30000" dirty="0" err="1"/>
              <a:t>Salim</a:t>
            </a:r>
            <a:r>
              <a:rPr lang="en-US" i="1" baseline="30000" dirty="0"/>
              <a:t> A, </a:t>
            </a:r>
            <a:r>
              <a:rPr lang="en-US" i="1" baseline="30000" dirty="0" err="1"/>
              <a:t>Tay</a:t>
            </a:r>
            <a:r>
              <a:rPr lang="en-US" i="1" baseline="30000" dirty="0"/>
              <a:t> A, et al. Longer examination time improves detection of gastric </a:t>
            </a:r>
            <a:r>
              <a:rPr lang="en-US" i="1" baseline="30000" dirty="0" smtClean="0"/>
              <a:t>cancer </a:t>
            </a:r>
            <a:r>
              <a:rPr lang="en-US" i="1" baseline="30000" dirty="0"/>
              <a:t>during diagnostic upper gastrointestinal endoscopy. </a:t>
            </a:r>
            <a:r>
              <a:rPr lang="en-US" i="1" baseline="30000" dirty="0" err="1"/>
              <a:t>Clin</a:t>
            </a:r>
            <a:r>
              <a:rPr lang="en-US" i="1" baseline="30000" dirty="0"/>
              <a:t> </a:t>
            </a:r>
            <a:r>
              <a:rPr lang="en-US" i="1" baseline="30000" dirty="0" err="1"/>
              <a:t>Gastroenterol</a:t>
            </a:r>
            <a:r>
              <a:rPr lang="en-US" i="1" baseline="30000" dirty="0"/>
              <a:t> </a:t>
            </a:r>
            <a:r>
              <a:rPr lang="en-US" i="1" baseline="30000" dirty="0" err="1" smtClean="0"/>
              <a:t>Hepatol</a:t>
            </a:r>
            <a:r>
              <a:rPr lang="en-US" i="1" baseline="30000" dirty="0" smtClean="0"/>
              <a:t>. </a:t>
            </a:r>
            <a:r>
              <a:rPr lang="en-US" i="1" baseline="30000" dirty="0"/>
              <a:t>2015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063" y="2427448"/>
            <a:ext cx="3612514" cy="282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90672" y="1782498"/>
            <a:ext cx="3561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kern="1200" dirty="0" smtClean="0"/>
          </a:p>
          <a:p>
            <a:r>
              <a:rPr lang="en-US" sz="1400" kern="1200" dirty="0" smtClean="0"/>
              <a:t>837 </a:t>
            </a:r>
            <a:r>
              <a:rPr lang="ru-RU" sz="1400" kern="1200" dirty="0"/>
              <a:t>ЭГДС </a:t>
            </a:r>
            <a:r>
              <a:rPr lang="en-US" sz="1400" kern="1200" dirty="0"/>
              <a:t>(98% </a:t>
            </a:r>
            <a:r>
              <a:rPr lang="ru-RU" sz="1400" kern="1200" dirty="0"/>
              <a:t>под </a:t>
            </a:r>
            <a:r>
              <a:rPr lang="ru-RU" sz="1400" kern="1200" dirty="0" err="1"/>
              <a:t>седацией</a:t>
            </a:r>
            <a:r>
              <a:rPr lang="en-US" sz="1400" kern="1200" dirty="0"/>
              <a:t>)</a:t>
            </a:r>
          </a:p>
          <a:p>
            <a:pPr>
              <a:buNone/>
            </a:pPr>
            <a:r>
              <a:rPr lang="en-US" sz="1400" kern="1200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2393"/>
              </p:ext>
            </p:extLst>
          </p:nvPr>
        </p:nvGraphicFramePr>
        <p:xfrm>
          <a:off x="224309" y="2826319"/>
          <a:ext cx="507046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01">
                  <a:extLst>
                    <a:ext uri="{9D8B030D-6E8A-4147-A177-3AD203B41FA5}">
                      <a16:colId xmlns:a16="http://schemas.microsoft.com/office/drawing/2014/main" val="163071369"/>
                    </a:ext>
                  </a:extLst>
                </a:gridCol>
                <a:gridCol w="1506463">
                  <a:extLst>
                    <a:ext uri="{9D8B030D-6E8A-4147-A177-3AD203B41FA5}">
                      <a16:colId xmlns:a16="http://schemas.microsoft.com/office/drawing/2014/main" val="1162439233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1827766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Медленный </a:t>
                      </a:r>
                      <a:r>
                        <a:rPr lang="ru-RU" b="0" dirty="0" err="1" smtClean="0">
                          <a:solidFill>
                            <a:srgbClr val="002060"/>
                          </a:solidFill>
                        </a:rPr>
                        <a:t>эндоскопист</a:t>
                      </a:r>
                      <a:endParaRPr lang="ru-RU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8,6 мин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Быстрый </a:t>
                      </a:r>
                      <a:r>
                        <a:rPr lang="ru-RU" b="0" dirty="0" err="1" smtClean="0">
                          <a:solidFill>
                            <a:srgbClr val="002060"/>
                          </a:solidFill>
                        </a:rPr>
                        <a:t>эндоскопист</a:t>
                      </a:r>
                      <a:endParaRPr lang="ru-RU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b="0" dirty="0" smtClean="0">
                          <a:solidFill>
                            <a:srgbClr val="002060"/>
                          </a:solidFill>
                        </a:rPr>
                        <a:t>5,5 мин.</a:t>
                      </a:r>
                      <a:endParaRPr lang="ru-RU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27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Образования высокого риска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6%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91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Дисплазия/рак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3,4%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1,3%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05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6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gray">
          <a:xfrm>
            <a:off x="86881" y="391656"/>
            <a:ext cx="8963696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err="1" smtClean="0">
                <a:solidFill>
                  <a:srgbClr val="003366"/>
                </a:solidFill>
                <a:latin typeface="Comic Sans MS" panose="030F0702030302020204" pitchFamily="66" charset="0"/>
              </a:rPr>
              <a:t>Фотодокументация</a:t>
            </a:r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– </a:t>
            </a:r>
            <a:r>
              <a:rPr lang="en-US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min </a:t>
            </a:r>
            <a:r>
              <a:rPr lang="ru-RU" altLang="ru-RU" sz="28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10 фото</a:t>
            </a:r>
            <a:endParaRPr lang="en-US" altLang="ru-RU" sz="28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669196" y="1134000"/>
            <a:ext cx="6608530" cy="37509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4D9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Проксимальная часть пищевода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Дистальная часть пищевода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Область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кардии</a:t>
            </a: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Кардия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и свод желудка в инверсии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Тело – </a:t>
            </a: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антеградно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и в инверсии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Угол желудка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Антральный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отдел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Луковица ДПК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БДС 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err="1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Постбульбарные</a:t>
            </a: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отделы ДПК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r>
              <a:rPr lang="ru-RU" sz="2500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Патологические изменения</a:t>
            </a: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354013" indent="-354013">
              <a:lnSpc>
                <a:spcPct val="100000"/>
              </a:lnSpc>
              <a:buBlip>
                <a:blip r:embed="rId2"/>
              </a:buBlip>
            </a:pPr>
            <a:endParaRPr lang="ru-RU" sz="2500" dirty="0" smtClean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439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Comic Sans MS</vt:lpstr>
      <vt:lpstr>Tahoma</vt:lpstr>
      <vt:lpstr>Wingdings</vt:lpstr>
      <vt:lpstr>Standarddesign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Vlad</dc:creator>
  <dc:description>PresentationLoad.com</dc:description>
  <cp:lastModifiedBy>Hewlett-Packard Company</cp:lastModifiedBy>
  <cp:revision>98</cp:revision>
  <dcterms:created xsi:type="dcterms:W3CDTF">2007-11-27T23:54:21Z</dcterms:created>
  <dcterms:modified xsi:type="dcterms:W3CDTF">2019-04-11T15:43:55Z</dcterms:modified>
</cp:coreProperties>
</file>