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536" r:id="rId2"/>
    <p:sldId id="921" r:id="rId3"/>
    <p:sldId id="1096" r:id="rId4"/>
    <p:sldId id="1067" r:id="rId5"/>
    <p:sldId id="1094" r:id="rId6"/>
    <p:sldId id="928" r:id="rId7"/>
    <p:sldId id="945" r:id="rId8"/>
    <p:sldId id="1111" r:id="rId9"/>
    <p:sldId id="1017" r:id="rId10"/>
    <p:sldId id="963" r:id="rId11"/>
    <p:sldId id="1025" r:id="rId12"/>
    <p:sldId id="972" r:id="rId13"/>
    <p:sldId id="1112" r:id="rId14"/>
    <p:sldId id="1113" r:id="rId15"/>
    <p:sldId id="1072" r:id="rId16"/>
    <p:sldId id="1114" r:id="rId17"/>
    <p:sldId id="1115" r:id="rId18"/>
    <p:sldId id="975" r:id="rId19"/>
    <p:sldId id="1085" r:id="rId20"/>
    <p:sldId id="1118" r:id="rId21"/>
    <p:sldId id="1102" r:id="rId22"/>
    <p:sldId id="1088" r:id="rId23"/>
    <p:sldId id="1117" r:id="rId24"/>
    <p:sldId id="1109" r:id="rId25"/>
    <p:sldId id="10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3366"/>
    <a:srgbClr val="A91763"/>
    <a:srgbClr val="FF0066"/>
    <a:srgbClr val="CC0000"/>
    <a:srgbClr val="FF6699"/>
    <a:srgbClr val="660066"/>
    <a:srgbClr val="00FF00"/>
    <a:srgbClr val="33CC33"/>
    <a:srgbClr val="56C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9455" autoAdjust="0"/>
  </p:normalViewPr>
  <p:slideViewPr>
    <p:cSldViewPr snapToGrid="0">
      <p:cViewPr varScale="1">
        <p:scale>
          <a:sx n="85" d="100"/>
          <a:sy n="85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7803797576045E-2"/>
          <c:y val="0.138747863192936"/>
          <c:w val="0.96504392404847905"/>
          <c:h val="0.73641986812847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00277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2A-4920-BE9C-F0F23095F893}"/>
              </c:ext>
            </c:extLst>
          </c:dPt>
          <c:cat>
            <c:strRef>
              <c:f>Лист1!$A$2:$A$3</c:f>
              <c:strCache>
                <c:ptCount val="2"/>
                <c:pt idx="0">
                  <c:v>STOMACH CANCER</c:v>
                </c:pt>
                <c:pt idx="1">
                  <c:v>COLORECTAL CANCER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43.377000000000002</c:v>
                </c:pt>
                <c:pt idx="1">
                  <c:v>53.231000000000002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2A-4920-BE9C-F0F23095F8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7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F2A-4920-BE9C-F0F23095F8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F2A-4920-BE9C-F0F23095F893}"/>
              </c:ext>
            </c:extLst>
          </c:dPt>
          <c:cat>
            <c:strRef>
              <c:f>Лист1!$A$2:$A$3</c:f>
              <c:strCache>
                <c:ptCount val="2"/>
                <c:pt idx="0">
                  <c:v>STOMACH CANCER</c:v>
                </c:pt>
                <c:pt idx="1">
                  <c:v>COLORECTAL CANCER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37.850999999999999</c:v>
                </c:pt>
                <c:pt idx="1">
                  <c:v>68.063999999999993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2A-4920-BE9C-F0F23095F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47"/>
        <c:axId val="626295496"/>
        <c:axId val="626301728"/>
      </c:barChart>
      <c:catAx>
        <c:axId val="62629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6301728"/>
        <c:crosses val="autoZero"/>
        <c:auto val="1"/>
        <c:lblAlgn val="ctr"/>
        <c:lblOffset val="100"/>
        <c:noMultiLvlLbl val="0"/>
      </c:catAx>
      <c:valAx>
        <c:axId val="626301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629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69AF6-D212-41F3-9975-416FB47257F8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9D3F5-BA46-4092-8CE9-1D9232AF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egnaposto numero diapositiva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9CAD45-50A6-431C-AF23-AD24B4E226A3}" type="slidenum">
              <a:rPr lang="it-IT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7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258592"/>
            <a:ext cx="2991077" cy="1057571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6502854" y="6172200"/>
            <a:ext cx="225790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86443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C185-BEC3-4626-92AA-DCD2096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7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C185-BEC3-4626-92AA-DCD2096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6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7" y="1292739"/>
            <a:ext cx="3471613" cy="234637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63821" y="4312026"/>
            <a:ext cx="6067985" cy="61492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2854" y="6172200"/>
            <a:ext cx="225790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83415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D38A-DA47-4D2D-BD24-8C99069B0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0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9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ver\OneDrive\Документы\фон.png"/>
          <p:cNvPicPr>
            <a:picLocks noChangeAspect="1" noChangeArrowheads="1"/>
          </p:cNvPicPr>
          <p:nvPr userDrawn="1"/>
        </p:nvPicPr>
        <p:blipFill>
          <a:blip r:embed="rId2" cstate="print"/>
          <a:srcRect t="1639" r="27922"/>
          <a:stretch>
            <a:fillRect/>
          </a:stretch>
        </p:blipFill>
        <p:spPr bwMode="auto">
          <a:xfrm>
            <a:off x="-135396" y="0"/>
            <a:ext cx="934663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941388"/>
            <a:ext cx="1628245" cy="5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C185-BEC3-4626-92AA-DCD2096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C185-BEC3-4626-92AA-DCD2096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6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C:\Users\Zver\OneDrive\Документы\фон.png"/>
          <p:cNvPicPr>
            <a:picLocks noChangeAspect="1" noChangeArrowheads="1"/>
          </p:cNvPicPr>
          <p:nvPr userDrawn="1"/>
        </p:nvPicPr>
        <p:blipFill>
          <a:blip r:embed="rId2" cstate="print"/>
          <a:srcRect t="1639" r="27922"/>
          <a:stretch>
            <a:fillRect/>
          </a:stretch>
        </p:blipFill>
        <p:spPr bwMode="auto">
          <a:xfrm flipV="1">
            <a:off x="601755" y="1601787"/>
            <a:ext cx="8616204" cy="88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98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185-BEC3-4626-92AA-DCD209684A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6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C185-BEC3-4626-92AA-DCD2096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2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A8B-8707-42E9-80C8-710B74711D31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C185-BEC3-4626-92AA-DCD2096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1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C185-BEC3-4626-92AA-DCD209684A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67" y="6388906"/>
            <a:ext cx="709083" cy="2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62362" y="1162758"/>
            <a:ext cx="8330083" cy="15803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5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рабочей группы по методическим и клиническим рекомендациям</a:t>
            </a:r>
            <a:endParaRPr lang="ru-RU" sz="25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5143" y="2448018"/>
            <a:ext cx="8998857" cy="1054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Качество </a:t>
            </a:r>
            <a:r>
              <a:rPr lang="ru-RU" sz="3200" b="1" dirty="0" err="1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скрининговой</a:t>
            </a:r>
            <a:r>
              <a:rPr lang="ru-RU" sz="32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колоноскопии</a:t>
            </a:r>
            <a:endParaRPr lang="ru-RU" sz="3200" b="1" dirty="0">
              <a:solidFill>
                <a:srgbClr val="00336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4668718"/>
            <a:ext cx="7665156" cy="789710"/>
          </a:xfrm>
        </p:spPr>
        <p:txBody>
          <a:bodyPr>
            <a:normAutofit/>
          </a:bodyPr>
          <a:lstStyle/>
          <a:p>
            <a:pPr algn="r"/>
            <a:r>
              <a:rPr lang="ru-RU" sz="2100" b="1" i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З.В. </a:t>
            </a:r>
            <a:r>
              <a:rPr lang="ru-RU" sz="2100" b="1" i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Галкова</a:t>
            </a:r>
            <a:r>
              <a:rPr lang="ru-RU" sz="2100" b="1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Н.В. </a:t>
            </a:r>
            <a:r>
              <a:rPr lang="ru-RU" sz="2100" b="1" i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Нехайкова</a:t>
            </a:r>
            <a:r>
              <a:rPr lang="ru-RU" sz="2100" b="1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С.В. Кашин, Е.Л. Никонов</a:t>
            </a:r>
            <a:endParaRPr lang="ru-RU" sz="2100" b="1" i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8495" y="199557"/>
            <a:ext cx="8330083" cy="85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100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Профильной комиссии по Эндоскопии Минздрава РФ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100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апреля 2019г.</a:t>
            </a:r>
            <a:endParaRPr lang="ru-RU" sz="2100" i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0683" y="3937772"/>
            <a:ext cx="264681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Rectangle 7"/>
          <p:cNvSpPr/>
          <p:nvPr/>
        </p:nvSpPr>
        <p:spPr>
          <a:xfrm>
            <a:off x="352007" y="5563747"/>
            <a:ext cx="264557" cy="25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Rectangle 16"/>
          <p:cNvSpPr/>
          <p:nvPr/>
        </p:nvSpPr>
        <p:spPr>
          <a:xfrm>
            <a:off x="2185627" y="5563747"/>
            <a:ext cx="264557" cy="25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" name="Group 9"/>
          <p:cNvGrpSpPr/>
          <p:nvPr/>
        </p:nvGrpSpPr>
        <p:grpSpPr>
          <a:xfrm>
            <a:off x="352008" y="2645646"/>
            <a:ext cx="3657351" cy="3218183"/>
            <a:chOff x="272098" y="1976597"/>
            <a:chExt cx="4876468" cy="4290910"/>
          </a:xfrm>
        </p:grpSpPr>
        <p:pic>
          <p:nvPicPr>
            <p:cNvPr id="10244" name="Picture 2" descr="http://fingus.files.wordpress.com/2011/02/foto-bost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8" y="1976597"/>
              <a:ext cx="4876468" cy="428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72098" y="3699194"/>
              <a:ext cx="352742" cy="400346"/>
              <a:chOff x="478949" y="1170465"/>
              <a:chExt cx="352742" cy="40034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78949" y="1170465"/>
                <a:ext cx="352742" cy="3529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78949" y="1170702"/>
                <a:ext cx="35274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50" dirty="0"/>
                  <a:t>0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710333" y="3699432"/>
              <a:ext cx="35290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2098" y="5867398"/>
              <a:ext cx="35274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16925" y="5867398"/>
              <a:ext cx="34631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/>
                <a:t>3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8166"/>
              </p:ext>
            </p:extLst>
          </p:nvPr>
        </p:nvGraphicFramePr>
        <p:xfrm>
          <a:off x="4290413" y="3177440"/>
          <a:ext cx="4595696" cy="204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ru-RU" sz="1400" dirty="0"/>
                        <a:t>Шкала подготовки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Правые</a:t>
                      </a:r>
                      <a:r>
                        <a:rPr lang="ru-RU" sz="1400" baseline="0" dirty="0"/>
                        <a:t> отделы (восходящая ободочная)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Средние отделы </a:t>
                      </a:r>
                      <a:r>
                        <a:rPr lang="ru-RU" sz="1400" baseline="0" dirty="0"/>
                        <a:t>(поперечная ободочная)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Левые отделы (</a:t>
                      </a:r>
                      <a:r>
                        <a:rPr lang="ru-RU" sz="1400" dirty="0" err="1"/>
                        <a:t>ректо</a:t>
                      </a:r>
                      <a:r>
                        <a:rPr lang="ru-RU" sz="1400"/>
                        <a:t>-сигм)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197057" y="3950214"/>
            <a:ext cx="269501" cy="26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Rectangle 19"/>
          <p:cNvSpPr/>
          <p:nvPr/>
        </p:nvSpPr>
        <p:spPr>
          <a:xfrm>
            <a:off x="352007" y="5562437"/>
            <a:ext cx="269501" cy="26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Rectangle 20"/>
          <p:cNvSpPr/>
          <p:nvPr/>
        </p:nvSpPr>
        <p:spPr>
          <a:xfrm>
            <a:off x="2197057" y="5557794"/>
            <a:ext cx="269501" cy="26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TextBox 14"/>
          <p:cNvSpPr txBox="1"/>
          <p:nvPr/>
        </p:nvSpPr>
        <p:spPr>
          <a:xfrm>
            <a:off x="2197057" y="3950213"/>
            <a:ext cx="269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007" y="5563746"/>
            <a:ext cx="2645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057" y="5563746"/>
            <a:ext cx="2483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3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228600" y="225312"/>
            <a:ext cx="8682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БОСТОНСКАЯ ШКАЛА оценки качества подготовки кишечника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ttangolo 9"/>
          <p:cNvSpPr>
            <a:spLocks noChangeArrowheads="1"/>
          </p:cNvSpPr>
          <p:nvPr/>
        </p:nvSpPr>
        <p:spPr bwMode="auto">
          <a:xfrm>
            <a:off x="616564" y="2078562"/>
            <a:ext cx="782348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1900" b="1" dirty="0">
                <a:solidFill>
                  <a:srgbClr val="006699"/>
                </a:solidFill>
                <a:latin typeface="+mn-lt"/>
              </a:rPr>
              <a:t>Подготовка оценивается </a:t>
            </a:r>
            <a:r>
              <a:rPr lang="ru-RU" altLang="en-US" sz="1900" b="1" u="sng" dirty="0">
                <a:solidFill>
                  <a:srgbClr val="006699"/>
                </a:solidFill>
                <a:latin typeface="+mn-lt"/>
              </a:rPr>
              <a:t>ПОСЛЕ</a:t>
            </a:r>
            <a:r>
              <a:rPr lang="ru-RU" altLang="en-US" sz="1900" b="1" dirty="0">
                <a:solidFill>
                  <a:srgbClr val="006699"/>
                </a:solidFill>
                <a:latin typeface="+mn-lt"/>
              </a:rPr>
              <a:t> отмывания и аспирации содержимого!</a:t>
            </a:r>
          </a:p>
        </p:txBody>
      </p:sp>
      <p:pic>
        <p:nvPicPr>
          <p:cNvPr id="25" name="Picture 3" descr="Схема Кишки-2">
            <a:extLst>
              <a:ext uri="{FF2B5EF4-FFF2-40B4-BE49-F238E27FC236}">
                <a16:creationId xmlns:a16="http://schemas.microsoft.com/office/drawing/2014/main" id="{99FA6689-1EB4-4CC8-803B-EEF638DE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089" b="2786"/>
          <a:stretch>
            <a:fillRect/>
          </a:stretch>
        </p:blipFill>
        <p:spPr bwMode="auto">
          <a:xfrm>
            <a:off x="6309142" y="4129621"/>
            <a:ext cx="1522217" cy="1342997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4" name="Rettangolo 9"/>
          <p:cNvSpPr>
            <a:spLocks noChangeArrowheads="1"/>
          </p:cNvSpPr>
          <p:nvPr/>
        </p:nvSpPr>
        <p:spPr bwMode="auto">
          <a:xfrm>
            <a:off x="136386" y="6015366"/>
            <a:ext cx="8839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1700" b="1" dirty="0">
                <a:solidFill>
                  <a:srgbClr val="006699"/>
                </a:solidFill>
                <a:latin typeface="Comic Sans MS" panose="030F0702030302020204" pitchFamily="66" charset="0"/>
              </a:rPr>
              <a:t>Качество подготовки: отличное, 9 баллов (3-3-3) по Бостонской шкале</a:t>
            </a:r>
            <a:endParaRPr lang="it-IT" altLang="en-US" sz="1700" b="1" dirty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700" b="1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ttangolo 9"/>
          <p:cNvSpPr>
            <a:spLocks noChangeArrowheads="1"/>
          </p:cNvSpPr>
          <p:nvPr/>
        </p:nvSpPr>
        <p:spPr bwMode="auto">
          <a:xfrm>
            <a:off x="4386980" y="2429442"/>
            <a:ext cx="47136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2100" b="1" dirty="0">
                <a:solidFill>
                  <a:srgbClr val="FF0066"/>
                </a:solidFill>
                <a:latin typeface="Comic Sans MS" panose="030F0702030302020204" pitchFamily="66" charset="0"/>
              </a:rPr>
              <a:t>Указываем в протоколе!</a:t>
            </a:r>
            <a:endParaRPr lang="it-IT" altLang="en-US" sz="21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1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ttangolo 9"/>
          <p:cNvSpPr>
            <a:spLocks noChangeArrowheads="1"/>
          </p:cNvSpPr>
          <p:nvPr/>
        </p:nvSpPr>
        <p:spPr bwMode="auto">
          <a:xfrm>
            <a:off x="1727180" y="870484"/>
            <a:ext cx="560225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en-US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- общая сумма </a:t>
            </a:r>
            <a:r>
              <a:rPr lang="it-IT" altLang="en-US" sz="2100" b="1" u="sng" dirty="0">
                <a:solidFill>
                  <a:srgbClr val="006699"/>
                </a:solidFill>
                <a:latin typeface="Comic Sans MS" panose="030F0702030302020204" pitchFamily="66" charset="0"/>
              </a:rPr>
              <a:t>&gt;</a:t>
            </a:r>
            <a:r>
              <a:rPr lang="ru-RU" altLang="en-US" sz="2100" b="1" dirty="0">
                <a:solidFill>
                  <a:srgbClr val="006699"/>
                </a:solidFill>
                <a:latin typeface="Comic Sans MS" panose="030F0702030302020204" pitchFamily="66" charset="0"/>
              </a:rPr>
              <a:t> 6 </a:t>
            </a:r>
            <a:r>
              <a:rPr lang="ru-RU" altLang="en-US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и/или при условии, что каждый сегмент </a:t>
            </a:r>
            <a:r>
              <a:rPr lang="it-IT" altLang="en-US" sz="2100" u="sng" dirty="0">
                <a:solidFill>
                  <a:srgbClr val="006699"/>
                </a:solidFill>
                <a:latin typeface="Comic Sans MS" panose="030F0702030302020204" pitchFamily="66" charset="0"/>
              </a:rPr>
              <a:t>&gt; </a:t>
            </a:r>
            <a:r>
              <a:rPr lang="ru-RU" altLang="en-US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 2</a:t>
            </a:r>
            <a:endParaRPr lang="it-IT" altLang="en-US" sz="21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08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15909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Частота достижения купола слепой кишки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666" t="23464" r="30179" b="54203"/>
          <a:stretch/>
        </p:blipFill>
        <p:spPr>
          <a:xfrm>
            <a:off x="53272" y="1158825"/>
            <a:ext cx="4373395" cy="1040857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080295" y="1821264"/>
            <a:ext cx="1921370" cy="6038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006699"/>
                </a:solidFill>
              </a:rPr>
              <a:t>2017</a:t>
            </a:r>
            <a:endParaRPr lang="ru-RU" sz="1900" dirty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ru-RU" sz="1900" dirty="0">
              <a:solidFill>
                <a:srgbClr val="0066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235" y="1002545"/>
            <a:ext cx="4724370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3399"/>
              </a:buClr>
            </a:pPr>
            <a:r>
              <a:rPr lang="ru-RU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Минимальный стандарт:      ≥ 90%</a:t>
            </a:r>
          </a:p>
          <a:p>
            <a:pPr>
              <a:lnSpc>
                <a:spcPct val="120000"/>
              </a:lnSpc>
              <a:buClr>
                <a:srgbClr val="003399"/>
              </a:buClr>
            </a:pPr>
            <a:r>
              <a:rPr lang="ru-RU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Рекомендуемый стандарт:    </a:t>
            </a:r>
            <a:r>
              <a:rPr lang="ru-RU" sz="2100" b="1" dirty="0">
                <a:solidFill>
                  <a:srgbClr val="006699"/>
                </a:solidFill>
                <a:latin typeface="Comic Sans MS" panose="030F0702030302020204" pitchFamily="66" charset="0"/>
              </a:rPr>
              <a:t>≥ 95%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7" y="2766979"/>
            <a:ext cx="2686050" cy="2148840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76" y="2766979"/>
            <a:ext cx="2686050" cy="2148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70" y="2766979"/>
            <a:ext cx="2706483" cy="2165186"/>
          </a:xfrm>
          <a:prstGeom prst="rect">
            <a:avLst/>
          </a:prstGeom>
        </p:spPr>
      </p:pic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-43691" y="5067690"/>
            <a:ext cx="31129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21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Баугиниева</a:t>
            </a:r>
            <a:r>
              <a:rPr lang="ru-RU" altLang="en-US" sz="21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заслонка</a:t>
            </a:r>
            <a:endParaRPr lang="it-IT" altLang="en-US" sz="21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ttangolo 9"/>
          <p:cNvSpPr>
            <a:spLocks noChangeArrowheads="1"/>
          </p:cNvSpPr>
          <p:nvPr/>
        </p:nvSpPr>
        <p:spPr bwMode="auto">
          <a:xfrm>
            <a:off x="2918126" y="5059073"/>
            <a:ext cx="31129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2100" b="1" dirty="0">
                <a:solidFill>
                  <a:srgbClr val="FF0066"/>
                </a:solidFill>
                <a:latin typeface="Comic Sans MS" panose="030F0702030302020204" pitchFamily="66" charset="0"/>
              </a:rPr>
              <a:t>Устье </a:t>
            </a:r>
            <a:r>
              <a:rPr lang="ru-RU" altLang="en-US" sz="21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черв.отр</a:t>
            </a:r>
            <a:r>
              <a:rPr lang="ru-RU" altLang="en-US" sz="2100" b="1" dirty="0">
                <a:solidFill>
                  <a:srgbClr val="FF0066"/>
                </a:solidFill>
                <a:latin typeface="Comic Sans MS" panose="030F0702030302020204" pitchFamily="66" charset="0"/>
              </a:rPr>
              <a:t>.</a:t>
            </a:r>
            <a:endParaRPr lang="it-IT" altLang="en-US" sz="21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ttangolo 9"/>
          <p:cNvSpPr>
            <a:spLocks noChangeArrowheads="1"/>
          </p:cNvSpPr>
          <p:nvPr/>
        </p:nvSpPr>
        <p:spPr bwMode="auto">
          <a:xfrm>
            <a:off x="6031063" y="4986213"/>
            <a:ext cx="31129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19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? Терминальный </a:t>
            </a:r>
            <a:r>
              <a:rPr lang="ru-RU" altLang="en-US" sz="1900" dirty="0">
                <a:solidFill>
                  <a:srgbClr val="FF0066"/>
                </a:solidFill>
                <a:latin typeface="Comic Sans MS" panose="030F0702030302020204" pitchFamily="66" charset="0"/>
              </a:rPr>
              <a:t>отдел подвздошной кишки</a:t>
            </a:r>
            <a:endParaRPr lang="it-IT" altLang="en-US" sz="19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3" y="466123"/>
            <a:ext cx="370134" cy="3188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2255" y="5858896"/>
            <a:ext cx="8238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Comic Sans MS" panose="030F0702030302020204" pitchFamily="66" charset="0"/>
              </a:rPr>
              <a:t>Низкий уровень </a:t>
            </a:r>
            <a:r>
              <a:rPr lang="ru-RU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интубации слепой кишки</a:t>
            </a:r>
            <a:r>
              <a:rPr lang="en-US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Comic Sans MS" panose="030F0702030302020204" pitchFamily="66" charset="0"/>
              </a:rPr>
              <a:t>ассоциирован с высоким риском развития интервального проксимального рака толстой </a:t>
            </a:r>
            <a:r>
              <a:rPr lang="ru-RU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кишки</a:t>
            </a:r>
            <a:r>
              <a:rPr lang="ru-RU" b="1" dirty="0">
                <a:solidFill>
                  <a:srgbClr val="003366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5" name="Rettangolo 9"/>
          <p:cNvSpPr>
            <a:spLocks noChangeArrowheads="1"/>
          </p:cNvSpPr>
          <p:nvPr/>
        </p:nvSpPr>
        <p:spPr bwMode="auto">
          <a:xfrm>
            <a:off x="788982" y="1928114"/>
            <a:ext cx="78415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en-US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! Обязательна </a:t>
            </a:r>
            <a:r>
              <a:rPr lang="ru-RU" altLang="en-US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фотодокументация</a:t>
            </a:r>
            <a:r>
              <a:rPr lang="ru-RU" altLang="en-US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основных ориентиров !</a:t>
            </a:r>
            <a:endParaRPr lang="it-IT" altLang="en-US" sz="21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15909" y="217488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Показатель выявления аденом (</a:t>
            </a:r>
            <a:r>
              <a:rPr lang="en-US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ADR</a:t>
            </a:r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)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666" t="23464" r="30179" b="54203"/>
          <a:stretch/>
        </p:blipFill>
        <p:spPr>
          <a:xfrm>
            <a:off x="237242" y="5599118"/>
            <a:ext cx="4373395" cy="1040857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264264" y="6254175"/>
            <a:ext cx="1921370" cy="6038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006699"/>
                </a:solidFill>
              </a:rPr>
              <a:t>2017г.</a:t>
            </a:r>
          </a:p>
          <a:p>
            <a:pPr marL="0" indent="0">
              <a:buNone/>
            </a:pPr>
            <a:endParaRPr lang="ru-RU" sz="1900" dirty="0">
              <a:solidFill>
                <a:srgbClr val="0066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9627" y="3453883"/>
            <a:ext cx="4973663" cy="450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3399"/>
              </a:buClr>
            </a:pPr>
            <a:r>
              <a:rPr lang="ru-RU" sz="2100" b="1" dirty="0">
                <a:solidFill>
                  <a:srgbClr val="006699"/>
                </a:solidFill>
                <a:latin typeface="Comic Sans MS" panose="030F0702030302020204" pitchFamily="66" charset="0"/>
              </a:rPr>
              <a:t>Минимальный стандарт:  ≥ 25%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4404" y="1252833"/>
            <a:ext cx="7845177" cy="1614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3399"/>
              </a:buClr>
            </a:pPr>
            <a:r>
              <a:rPr lang="en-US" sz="2100" b="1" dirty="0">
                <a:solidFill>
                  <a:srgbClr val="006699"/>
                </a:solidFill>
                <a:latin typeface="Comic Sans MS" panose="030F0702030302020204" pitchFamily="66" charset="0"/>
              </a:rPr>
              <a:t>ADR</a:t>
            </a:r>
            <a:r>
              <a:rPr lang="ru-RU" sz="2100" b="1" dirty="0">
                <a:solidFill>
                  <a:srgbClr val="006699"/>
                </a:solidFill>
                <a:latin typeface="Comic Sans MS" panose="030F0702030302020204" pitchFamily="66" charset="0"/>
              </a:rPr>
              <a:t> 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– отношение числа </a:t>
            </a:r>
            <a:r>
              <a:rPr 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колоноскопий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, при которых выявлена одна или несколько </a:t>
            </a:r>
            <a:r>
              <a:rPr 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гистологически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подтвержденных аденом к общему числу выполненных диагностических (</a:t>
            </a:r>
            <a:r>
              <a:rPr 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скрининговых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) </a:t>
            </a:r>
            <a:r>
              <a:rPr 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колоноскопий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.</a:t>
            </a:r>
            <a:endParaRPr lang="ru-RU" sz="21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sellaDiTesto 18"/>
          <p:cNvSpPr txBox="1">
            <a:spLocks noChangeArrowheads="1"/>
          </p:cNvSpPr>
          <p:nvPr/>
        </p:nvSpPr>
        <p:spPr bwMode="auto">
          <a:xfrm>
            <a:off x="4682815" y="4736003"/>
            <a:ext cx="4786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Corley DA et al. ,  N Engl J Med 2014; 370: 1298-803</a:t>
            </a:r>
          </a:p>
        </p:txBody>
      </p:sp>
      <p:sp>
        <p:nvSpPr>
          <p:cNvPr id="10" name="CasellaDiTesto 13"/>
          <p:cNvSpPr txBox="1">
            <a:spLocks noChangeArrowheads="1"/>
          </p:cNvSpPr>
          <p:nvPr/>
        </p:nvSpPr>
        <p:spPr bwMode="auto">
          <a:xfrm>
            <a:off x="1311725" y="4240019"/>
            <a:ext cx="67421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it-IT" sz="2100" b="1" dirty="0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Увеличение </a:t>
            </a:r>
            <a:r>
              <a:rPr lang="en-US" altLang="it-IT" sz="2100" b="1" dirty="0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ADR</a:t>
            </a:r>
            <a:r>
              <a:rPr lang="ru-RU" altLang="it-IT" sz="2100" b="1" dirty="0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на </a:t>
            </a:r>
            <a:r>
              <a:rPr lang="it-IT" altLang="it-IT" sz="2100" b="1" dirty="0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1% </a:t>
            </a:r>
            <a:r>
              <a:rPr lang="ru-RU" altLang="it-IT" sz="2100" b="1" dirty="0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снижает риск КРР на 3%</a:t>
            </a:r>
            <a:endParaRPr lang="it-IT" altLang="it-IT" sz="2100" b="1" dirty="0">
              <a:solidFill>
                <a:srgbClr val="FF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" y="296788"/>
            <a:ext cx="370134" cy="3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15909" y="217488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Время осмотра на </a:t>
            </a:r>
            <a:r>
              <a:rPr lang="ru-RU" alt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выходе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666" t="23464" r="30179" b="54203"/>
          <a:stretch/>
        </p:blipFill>
        <p:spPr>
          <a:xfrm>
            <a:off x="237242" y="5911950"/>
            <a:ext cx="4373395" cy="1040857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264264" y="6254175"/>
            <a:ext cx="1921370" cy="6038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006699"/>
                </a:solidFill>
              </a:rPr>
              <a:t>2017г.</a:t>
            </a:r>
          </a:p>
          <a:p>
            <a:pPr marL="0" indent="0">
              <a:buNone/>
            </a:pPr>
            <a:endParaRPr lang="ru-RU" sz="1900" dirty="0">
              <a:solidFill>
                <a:srgbClr val="006699"/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8" y="1963499"/>
            <a:ext cx="2732038" cy="2185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91" y="1963499"/>
            <a:ext cx="2732037" cy="2185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8" y="1963500"/>
            <a:ext cx="2732037" cy="2185629"/>
          </a:xfrm>
          <a:prstGeom prst="rect">
            <a:avLst/>
          </a:prstGeom>
        </p:spPr>
      </p:pic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2264264" y="1051854"/>
            <a:ext cx="47136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2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Указываем в протоколе!</a:t>
            </a:r>
            <a:endParaRPr lang="it-IT" altLang="en-US" sz="2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4264" y="4596574"/>
            <a:ext cx="5157181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3399"/>
              </a:buClr>
            </a:pPr>
            <a:r>
              <a:rPr lang="ru-RU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Минимальный стандарт:      › 6 мин.</a:t>
            </a:r>
          </a:p>
          <a:p>
            <a:pPr>
              <a:lnSpc>
                <a:spcPct val="120000"/>
              </a:lnSpc>
              <a:buClr>
                <a:srgbClr val="003399"/>
              </a:buClr>
            </a:pPr>
            <a:r>
              <a:rPr lang="ru-RU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Рекомендуемый стандарт:    › </a:t>
            </a:r>
            <a:r>
              <a:rPr lang="ru-RU" sz="2100" b="1" dirty="0">
                <a:solidFill>
                  <a:srgbClr val="006699"/>
                </a:solidFill>
                <a:latin typeface="Comic Sans MS" panose="030F0702030302020204" pitchFamily="66" charset="0"/>
              </a:rPr>
              <a:t>10 мин</a:t>
            </a:r>
            <a:r>
              <a:rPr lang="ru-RU" sz="2100" b="1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.</a:t>
            </a:r>
            <a:endParaRPr lang="ru-RU" sz="2100" b="1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82" y="370900"/>
            <a:ext cx="370134" cy="3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15909" y="217488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Время осмотра </a:t>
            </a:r>
            <a:r>
              <a:rPr lang="ru-RU" alt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на выходе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7" y="995844"/>
            <a:ext cx="8713788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7" y="3663244"/>
            <a:ext cx="8529637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542529" y="5247569"/>
            <a:ext cx="576263" cy="503238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7998517" y="5247569"/>
            <a:ext cx="576262" cy="503238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1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17" y="5942374"/>
            <a:ext cx="692596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2"/>
              </a:buBlip>
            </a:pPr>
            <a:r>
              <a:rPr lang="ru-RU" sz="1500" b="1" dirty="0">
                <a:solidFill>
                  <a:srgbClr val="004D93"/>
                </a:solidFill>
              </a:rPr>
              <a:t>1993</a:t>
            </a:r>
            <a:r>
              <a:rPr lang="ru-RU" sz="1500" dirty="0"/>
              <a:t> </a:t>
            </a:r>
            <a:r>
              <a:rPr lang="ru-RU" sz="1500" dirty="0">
                <a:solidFill>
                  <a:srgbClr val="004D93"/>
                </a:solidFill>
              </a:rPr>
              <a:t>– </a:t>
            </a:r>
            <a:r>
              <a:rPr lang="ru-RU" sz="1500" dirty="0" err="1">
                <a:solidFill>
                  <a:srgbClr val="004D93"/>
                </a:solidFill>
              </a:rPr>
              <a:t>Kudo</a:t>
            </a:r>
            <a:r>
              <a:rPr lang="ru-RU" sz="1500" dirty="0">
                <a:solidFill>
                  <a:srgbClr val="004D93"/>
                </a:solidFill>
              </a:rPr>
              <a:t> классификация раннего колоректального </a:t>
            </a:r>
            <a:r>
              <a:rPr lang="ru-RU" sz="1500" dirty="0" smtClean="0">
                <a:solidFill>
                  <a:srgbClr val="004D93"/>
                </a:solidFill>
              </a:rPr>
              <a:t>рака </a:t>
            </a:r>
            <a:endParaRPr lang="ru-RU" sz="1500" dirty="0">
              <a:solidFill>
                <a:srgbClr val="004D93"/>
              </a:solidFill>
            </a:endParaRPr>
          </a:p>
          <a:p>
            <a:pPr marL="285750" indent="-285750">
              <a:spcAft>
                <a:spcPts val="1000"/>
              </a:spcAft>
              <a:buBlip>
                <a:blip r:embed="rId2"/>
              </a:buBlip>
            </a:pPr>
            <a:r>
              <a:rPr lang="ru-RU" sz="1500" b="1" dirty="0" smtClean="0">
                <a:solidFill>
                  <a:srgbClr val="004D93"/>
                </a:solidFill>
              </a:rPr>
              <a:t>2002, 2005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rgbClr val="004D93"/>
                </a:solidFill>
              </a:rPr>
              <a:t>– Парижская </a:t>
            </a:r>
            <a:r>
              <a:rPr lang="ru-RU" sz="1500" dirty="0">
                <a:solidFill>
                  <a:srgbClr val="004D93"/>
                </a:solidFill>
              </a:rPr>
              <a:t>классификация поверхностных неопластических образований: пищевод, желудок, толстая </a:t>
            </a:r>
            <a:r>
              <a:rPr lang="ru-RU" sz="1500" dirty="0" smtClean="0">
                <a:solidFill>
                  <a:srgbClr val="004D93"/>
                </a:solidFill>
              </a:rPr>
              <a:t>кишка</a:t>
            </a:r>
            <a:endParaRPr lang="ru-RU" sz="1500" dirty="0">
              <a:solidFill>
                <a:srgbClr val="004D93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l="8102" t="15725" r="74577" b="56614"/>
          <a:stretch/>
        </p:blipFill>
        <p:spPr>
          <a:xfrm>
            <a:off x="269136" y="2952878"/>
            <a:ext cx="3349365" cy="30087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/>
          <a:srcRect l="7334" t="63026" r="73584" b="7486"/>
          <a:stretch/>
        </p:blipFill>
        <p:spPr>
          <a:xfrm>
            <a:off x="3156528" y="2941666"/>
            <a:ext cx="3471715" cy="30177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/>
          <a:srcRect l="41682" t="43565" r="40116" b="24612"/>
          <a:stretch/>
        </p:blipFill>
        <p:spPr>
          <a:xfrm>
            <a:off x="6083824" y="2987237"/>
            <a:ext cx="3004756" cy="295513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817990" y="275474"/>
            <a:ext cx="813923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Макроскопическая характеристика – Парижская классификация</a:t>
            </a:r>
            <a:endParaRPr lang="en-US" altLang="ru-RU" sz="2800" b="1" i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3981" t="13695" r="31812" b="59449"/>
          <a:stretch/>
        </p:blipFill>
        <p:spPr>
          <a:xfrm>
            <a:off x="0" y="1356114"/>
            <a:ext cx="4027265" cy="112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40170" t="47981" r="31061" b="35154"/>
          <a:stretch/>
        </p:blipFill>
        <p:spPr>
          <a:xfrm>
            <a:off x="4542407" y="1397661"/>
            <a:ext cx="4563016" cy="150464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73016" y="2300857"/>
            <a:ext cx="2159889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10666" t="16048" r="30179" b="54203"/>
          <a:stretch/>
        </p:blipFill>
        <p:spPr>
          <a:xfrm>
            <a:off x="1015015" y="2020281"/>
            <a:ext cx="3529271" cy="1000009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7402252" y="1461212"/>
            <a:ext cx="1038178" cy="4763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006699"/>
                </a:solidFill>
              </a:rPr>
              <a:t>2017г.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6699"/>
              </a:solidFill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82" y="370900"/>
            <a:ext cx="370134" cy="3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2897745" y="217488"/>
            <a:ext cx="618185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Протокол и фотофиксация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результатов колоноскопии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52870" t="18049" r="2333" b="14638"/>
          <a:stretch/>
        </p:blipFill>
        <p:spPr>
          <a:xfrm>
            <a:off x="3062758" y="1291792"/>
            <a:ext cx="6016845" cy="508324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156606" y="4007077"/>
            <a:ext cx="336138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19607" y="4344273"/>
            <a:ext cx="336138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675791" y="5170666"/>
            <a:ext cx="1768702" cy="8585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" y="217488"/>
            <a:ext cx="2684169" cy="2147335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" y="2461500"/>
            <a:ext cx="2686050" cy="2148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4" y="4700788"/>
            <a:ext cx="2696514" cy="215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/>
          <a:srcRect l="20424" t="951" r="33806" b="5610"/>
          <a:stretch/>
        </p:blipFill>
        <p:spPr>
          <a:xfrm>
            <a:off x="7425692" y="988528"/>
            <a:ext cx="1563431" cy="1794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1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8734" y="1812980"/>
            <a:ext cx="841384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3366"/>
                </a:solidFill>
              </a:rPr>
              <a:t>У</a:t>
            </a:r>
            <a:r>
              <a:rPr lang="ru-RU" sz="2100" dirty="0" smtClean="0">
                <a:solidFill>
                  <a:srgbClr val="003366"/>
                </a:solidFill>
              </a:rPr>
              <a:t>даление </a:t>
            </a:r>
            <a:r>
              <a:rPr lang="ru-RU" sz="2100" dirty="0">
                <a:solidFill>
                  <a:srgbClr val="003366"/>
                </a:solidFill>
              </a:rPr>
              <a:t>с помощью щипцовой биопсии </a:t>
            </a:r>
            <a:r>
              <a:rPr lang="ru-RU" sz="2100" dirty="0" smtClean="0">
                <a:solidFill>
                  <a:srgbClr val="003366"/>
                </a:solidFill>
              </a:rPr>
              <a:t>полипов </a:t>
            </a:r>
            <a:r>
              <a:rPr lang="ru-RU" sz="2100" dirty="0">
                <a:solidFill>
                  <a:srgbClr val="003366"/>
                </a:solidFill>
              </a:rPr>
              <a:t>размером ≤ 3 </a:t>
            </a:r>
            <a:r>
              <a:rPr lang="ru-RU" sz="2100" dirty="0" smtClean="0">
                <a:solidFill>
                  <a:srgbClr val="003366"/>
                </a:solidFill>
              </a:rPr>
              <a:t>мм</a:t>
            </a:r>
            <a:endParaRPr lang="ru-RU" sz="2100" dirty="0">
              <a:solidFill>
                <a:srgbClr val="00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3366"/>
                </a:solidFill>
              </a:rPr>
              <a:t>Петлевая </a:t>
            </a:r>
            <a:r>
              <a:rPr lang="ru-RU" sz="2100" dirty="0" err="1" smtClean="0">
                <a:solidFill>
                  <a:srgbClr val="003366"/>
                </a:solidFill>
              </a:rPr>
              <a:t>полипэктомия</a:t>
            </a:r>
            <a:r>
              <a:rPr lang="ru-RU" sz="2100" dirty="0" smtClean="0">
                <a:solidFill>
                  <a:srgbClr val="003366"/>
                </a:solidFill>
              </a:rPr>
              <a:t> </a:t>
            </a:r>
            <a:r>
              <a:rPr lang="ru-RU" sz="2100" dirty="0">
                <a:solidFill>
                  <a:srgbClr val="003366"/>
                </a:solidFill>
              </a:rPr>
              <a:t>(холодная и диатермическая петля) для полипов большего размера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39074" y="1269931"/>
            <a:ext cx="4653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Минимальный стандарт: ≥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80%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51132" y="4916224"/>
            <a:ext cx="7841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solidFill>
                  <a:srgbClr val="FF0000"/>
                </a:solidFill>
              </a:rPr>
              <a:t>Применение несоответствующей техники </a:t>
            </a:r>
            <a:r>
              <a:rPr lang="ru-RU" sz="2100" dirty="0" err="1" smtClean="0">
                <a:solidFill>
                  <a:srgbClr val="FF0000"/>
                </a:solidFill>
              </a:rPr>
              <a:t>полипэктомии</a:t>
            </a:r>
            <a:r>
              <a:rPr lang="ru-RU" sz="21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FF0000"/>
                </a:solidFill>
              </a:rPr>
              <a:t>увеличивает риск нерадикального удаления полипа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FF0000"/>
                </a:solidFill>
              </a:rPr>
              <a:t>приводит к необходимости повторного удаления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FF0000"/>
                </a:solidFill>
              </a:rPr>
              <a:t>ассоциировано с риском развития </a:t>
            </a:r>
            <a:r>
              <a:rPr lang="ru-RU" sz="2100" dirty="0" err="1" smtClean="0">
                <a:solidFill>
                  <a:srgbClr val="FF0000"/>
                </a:solidFill>
              </a:rPr>
              <a:t>колоректального</a:t>
            </a:r>
            <a:r>
              <a:rPr lang="ru-RU" sz="2100" dirty="0" smtClean="0">
                <a:solidFill>
                  <a:srgbClr val="FF0000"/>
                </a:solidFill>
              </a:rPr>
              <a:t> рака </a:t>
            </a:r>
            <a:endParaRPr lang="ru-RU" sz="21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652" y="6404609"/>
            <a:ext cx="6283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 </a:t>
            </a:r>
            <a:r>
              <a:rPr lang="en-US" sz="1000" dirty="0"/>
              <a:t>Kaminski Michal F. et al. Performance measures for lower gastrointestinal</a:t>
            </a:r>
            <a:r>
              <a:rPr lang="ru-RU" sz="1000" dirty="0"/>
              <a:t> </a:t>
            </a:r>
            <a:r>
              <a:rPr lang="en-US" sz="1000" dirty="0"/>
              <a:t>endoscopy: a European Society of </a:t>
            </a:r>
            <a:r>
              <a:rPr lang="ru-RU" sz="1000" dirty="0"/>
              <a:t> </a:t>
            </a:r>
            <a:r>
              <a:rPr lang="en-US" sz="1000" dirty="0"/>
              <a:t>Gastrointestinal  Endoscopy (ESGE)</a:t>
            </a:r>
            <a:r>
              <a:rPr lang="ru-RU" sz="1000" dirty="0"/>
              <a:t> </a:t>
            </a:r>
            <a:r>
              <a:rPr lang="en-US" sz="1000" dirty="0"/>
              <a:t>Quality Improvement Initiative. Endoscopy 2017;49</a:t>
            </a:r>
            <a:endParaRPr lang="ru-RU" sz="1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124178" y="217488"/>
            <a:ext cx="895542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Показатель применения соответствующей методики удаления образований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3" t="59293" r="20942"/>
          <a:stretch/>
        </p:blipFill>
        <p:spPr>
          <a:xfrm>
            <a:off x="301442" y="2880931"/>
            <a:ext cx="2734468" cy="2012143"/>
          </a:xfrm>
          <a:prstGeom prst="rect">
            <a:avLst/>
          </a:prstGeom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99" y="2868846"/>
            <a:ext cx="2525830" cy="2020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76" y="2867854"/>
            <a:ext cx="2510810" cy="20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11244" y="2186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003366"/>
                </a:solidFill>
                <a:latin typeface="Comic Sans MS" panose="030F0702030302020204" pitchFamily="66" charset="0"/>
              </a:rPr>
              <a:t>ХРОМОСКОПИЯ </a:t>
            </a:r>
            <a:r>
              <a:rPr lang="en-US" sz="2700" b="1" i="1" dirty="0">
                <a:solidFill>
                  <a:srgbClr val="003366"/>
                </a:solidFill>
                <a:latin typeface="Comic Sans MS" panose="030F0702030302020204" pitchFamily="66" charset="0"/>
              </a:rPr>
              <a:t>(</a:t>
            </a:r>
            <a:r>
              <a:rPr lang="ru-RU" sz="2700" b="1" i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укс.кислота</a:t>
            </a:r>
            <a:r>
              <a:rPr lang="ru-RU" sz="2700" b="1" i="1" dirty="0">
                <a:solidFill>
                  <a:srgbClr val="003366"/>
                </a:solidFill>
                <a:latin typeface="Comic Sans MS" panose="030F0702030302020204" pitchFamily="66" charset="0"/>
              </a:rPr>
              <a:t>) +</a:t>
            </a:r>
            <a:r>
              <a:rPr lang="ru-RU" sz="27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700" b="1" dirty="0">
                <a:solidFill>
                  <a:srgbClr val="003366"/>
                </a:solidFill>
                <a:latin typeface="Comic Sans MS" panose="030F0702030302020204" pitchFamily="66" charset="0"/>
              </a:rPr>
              <a:t>NBI</a:t>
            </a:r>
            <a:endParaRPr lang="ru-RU" sz="27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1" y="2172141"/>
            <a:ext cx="2732485" cy="2185988"/>
          </a:xfrm>
        </p:spPr>
      </p:pic>
      <p:pic>
        <p:nvPicPr>
          <p:cNvPr id="10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13" y="2171347"/>
            <a:ext cx="2734468" cy="2187575"/>
          </a:xfrm>
        </p:spPr>
      </p:pic>
      <p:pic>
        <p:nvPicPr>
          <p:cNvPr id="11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98" y="2170554"/>
            <a:ext cx="2734468" cy="2187575"/>
          </a:xfrm>
        </p:spPr>
      </p:pic>
      <p:pic>
        <p:nvPicPr>
          <p:cNvPr id="14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03" y="4567174"/>
            <a:ext cx="2734468" cy="2187575"/>
          </a:xfrm>
        </p:spPr>
      </p:pic>
      <p:pic>
        <p:nvPicPr>
          <p:cNvPr id="15" name="Объект 15"/>
          <p:cNvPicPr>
            <a:picLocks noGrp="1" noChangeAspect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10" y="4567174"/>
            <a:ext cx="2734468" cy="2187575"/>
          </a:xfrm>
        </p:spPr>
      </p:pic>
      <p:pic>
        <p:nvPicPr>
          <p:cNvPr id="16" name="Объект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2" y="4567174"/>
            <a:ext cx="2734468" cy="218757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679449" y="918799"/>
            <a:ext cx="778510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sz="25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Включить в рекомендации основные красители в эндоскопии – уксусная кислота, индигокармин, кристальный фиолетовый...</a:t>
            </a:r>
          </a:p>
          <a:p>
            <a:pPr algn="ctr">
              <a:lnSpc>
                <a:spcPct val="100000"/>
              </a:lnSpc>
              <a:defRPr/>
            </a:pPr>
            <a:endParaRPr lang="ru-RU" sz="2500" b="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174333" y="5974664"/>
            <a:ext cx="686525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“Biopsies in gastrointestinal endoscopy: when and how” </a:t>
            </a:r>
            <a:r>
              <a:rPr lang="en-US" sz="1500" b="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A.Peixoto</a:t>
            </a:r>
            <a:r>
              <a:rPr lang="en-US" sz="1500" b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et.al. GE Port J </a:t>
            </a:r>
            <a:r>
              <a:rPr lang="en-US" sz="1500" b="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</a:t>
            </a:r>
          </a:p>
          <a:p>
            <a:pPr>
              <a:defRPr/>
            </a:pP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“Lower GI endoscopy: guidance on indications for biopsy” Bateman A.C. et al. Frontline </a:t>
            </a:r>
            <a:r>
              <a:rPr lang="en-US" sz="1500" b="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2014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760960" y="1657852"/>
            <a:ext cx="778510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sz="25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Основное правило – образования толстой кишки удаляются </a:t>
            </a:r>
            <a:r>
              <a:rPr lang="ru-RU" sz="2500" b="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эндоскопически</a:t>
            </a:r>
            <a:r>
              <a:rPr lang="ru-RU" sz="25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, 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25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биопсия </a:t>
            </a:r>
            <a:r>
              <a:rPr lang="ru-RU" sz="25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НЕ </a:t>
            </a:r>
            <a:r>
              <a:rPr lang="ru-RU" sz="25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выполняется: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  <a:defRPr/>
            </a:pPr>
            <a:r>
              <a:rPr lang="ru-RU" sz="25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полноценное морфологическое исследование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  <a:defRPr/>
            </a:pPr>
            <a:r>
              <a:rPr lang="ru-RU" sz="2500" b="0" dirty="0">
                <a:solidFill>
                  <a:srgbClr val="006699"/>
                </a:solidFill>
                <a:latin typeface="Comic Sans MS" panose="030F0702030302020204" pitchFamily="66" charset="0"/>
              </a:rPr>
              <a:t>о</a:t>
            </a:r>
            <a:r>
              <a:rPr lang="ru-RU" sz="25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дномоментное лечение.</a:t>
            </a:r>
          </a:p>
          <a:p>
            <a:pPr algn="ctr">
              <a:lnSpc>
                <a:spcPct val="100000"/>
              </a:lnSpc>
              <a:defRPr/>
            </a:pPr>
            <a:endParaRPr lang="ru-RU" sz="2500" b="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140178" y="330378"/>
            <a:ext cx="786040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Нужно ли выполнять биопсию образования перед его эндоскопическим удалением?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3" y="546303"/>
            <a:ext cx="370134" cy="31888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30778" y="4042175"/>
            <a:ext cx="867954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21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Необходимо создать рекомендации по амбулаторной и стационарной </a:t>
            </a:r>
            <a:r>
              <a:rPr lang="ru-RU" altLang="ru-RU" sz="21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полипэктомии</a:t>
            </a:r>
            <a:r>
              <a:rPr lang="ru-RU" altLang="ru-RU" sz="21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, включить показания для биопсии!</a:t>
            </a:r>
            <a:endParaRPr lang="en-US" altLang="ru-RU" sz="21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311231" y="377214"/>
            <a:ext cx="8567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500" b="1" dirty="0">
                <a:solidFill>
                  <a:srgbClr val="003366"/>
                </a:solidFill>
                <a:latin typeface="Comic Sans MS" panose="030F0702030302020204" pitchFamily="66" charset="0"/>
              </a:rPr>
              <a:t>Увеличение заболеваемости </a:t>
            </a:r>
            <a:r>
              <a:rPr lang="ru-RU" sz="25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колоректальным</a:t>
            </a:r>
            <a:r>
              <a:rPr lang="ru-RU" sz="25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раком в </a:t>
            </a:r>
            <a:r>
              <a:rPr lang="ru-RU" sz="2500" b="1" dirty="0">
                <a:solidFill>
                  <a:srgbClr val="003366"/>
                </a:solidFill>
                <a:latin typeface="Comic Sans MS" panose="030F0702030302020204" pitchFamily="66" charset="0"/>
              </a:rPr>
              <a:t>России</a:t>
            </a:r>
            <a:endParaRPr lang="en-US" sz="25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641" y="6094699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Arial" charset="0"/>
              </a:rPr>
              <a:t>«Злокачественные новообразования в России в 2015 году» под ред. А.Д. </a:t>
            </a:r>
            <a:r>
              <a:rPr lang="ru-RU" sz="1100" dirty="0" err="1">
                <a:solidFill>
                  <a:prstClr val="black"/>
                </a:solidFill>
                <a:latin typeface="Arial" charset="0"/>
              </a:rPr>
              <a:t>Каприна</a:t>
            </a:r>
            <a:r>
              <a:rPr lang="ru-RU" sz="1100" dirty="0">
                <a:solidFill>
                  <a:prstClr val="black"/>
                </a:solidFill>
                <a:latin typeface="Arial" charset="0"/>
              </a:rPr>
              <a:t>, В.В. </a:t>
            </a:r>
            <a:r>
              <a:rPr lang="ru-RU" sz="1100" dirty="0" err="1">
                <a:solidFill>
                  <a:prstClr val="black"/>
                </a:solidFill>
                <a:latin typeface="Arial" charset="0"/>
              </a:rPr>
              <a:t>Старинского</a:t>
            </a:r>
            <a:r>
              <a:rPr lang="ru-RU" sz="1100" dirty="0">
                <a:solidFill>
                  <a:prstClr val="black"/>
                </a:solidFill>
                <a:latin typeface="Arial" charset="0"/>
              </a:rPr>
              <a:t>, Г.В. Петровой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Arial" charset="0"/>
              </a:rPr>
              <a:t>МНИОИ им. П.А. Герцена, 2017г.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E13677F-C6E5-4F57-B0C8-A6281AD9687F}"/>
              </a:ext>
            </a:extLst>
          </p:cNvPr>
          <p:cNvGrpSpPr/>
          <p:nvPr/>
        </p:nvGrpSpPr>
        <p:grpSpPr>
          <a:xfrm>
            <a:off x="14514" y="1128778"/>
            <a:ext cx="7704074" cy="3112120"/>
            <a:chOff x="251520" y="1491630"/>
            <a:chExt cx="7992888" cy="311212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B11857D7-AAA9-431B-A648-905B12C75C89}"/>
                </a:ext>
              </a:extLst>
            </p:cNvPr>
            <p:cNvGrpSpPr/>
            <p:nvPr/>
          </p:nvGrpSpPr>
          <p:grpSpPr>
            <a:xfrm>
              <a:off x="251520" y="1491630"/>
              <a:ext cx="7992888" cy="3112120"/>
              <a:chOff x="539552" y="1491630"/>
              <a:chExt cx="7992888" cy="3112120"/>
            </a:xfrm>
          </p:grpSpPr>
          <p:graphicFrame>
            <p:nvGraphicFramePr>
              <p:cNvPr id="18" name="Диаграмма 17">
                <a:extLst>
                  <a:ext uri="{FF2B5EF4-FFF2-40B4-BE49-F238E27FC236}">
                    <a16:creationId xmlns:a16="http://schemas.microsoft.com/office/drawing/2014/main" id="{22A11B8B-78BC-4FA9-A67F-05286ED7F4C1}"/>
                  </a:ext>
                </a:extLst>
              </p:cNvPr>
              <p:cNvGraphicFramePr/>
              <p:nvPr>
                <p:extLst/>
              </p:nvPr>
            </p:nvGraphicFramePr>
            <p:xfrm>
              <a:off x="539552" y="1491630"/>
              <a:ext cx="7992888" cy="3112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EE728D09-5F1A-4272-9473-B3859989244B}"/>
                  </a:ext>
                </a:extLst>
              </p:cNvPr>
              <p:cNvGrpSpPr/>
              <p:nvPr/>
            </p:nvGrpSpPr>
            <p:grpSpPr>
              <a:xfrm>
                <a:off x="1373594" y="3795886"/>
                <a:ext cx="2472555" cy="369332"/>
                <a:chOff x="1564842" y="3795886"/>
                <a:chExt cx="2472555" cy="369332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2159785-DFF2-41E9-97AC-91722432F114}"/>
                    </a:ext>
                  </a:extLst>
                </p:cNvPr>
                <p:cNvSpPr txBox="1"/>
                <p:nvPr/>
              </p:nvSpPr>
              <p:spPr>
                <a:xfrm>
                  <a:off x="1564842" y="3795886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2005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6DE254-B53A-4B9C-98CF-22C735756455}"/>
                    </a:ext>
                  </a:extLst>
                </p:cNvPr>
                <p:cNvSpPr txBox="1"/>
                <p:nvPr/>
              </p:nvSpPr>
              <p:spPr>
                <a:xfrm>
                  <a:off x="3339770" y="3795886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2015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60EF923D-2F10-4788-86D4-C69F104E40EB}"/>
                  </a:ext>
                </a:extLst>
              </p:cNvPr>
              <p:cNvGrpSpPr/>
              <p:nvPr/>
            </p:nvGrpSpPr>
            <p:grpSpPr>
              <a:xfrm>
                <a:off x="5253801" y="3795886"/>
                <a:ext cx="2454090" cy="369332"/>
                <a:chOff x="1581393" y="3795886"/>
                <a:chExt cx="2454090" cy="369332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40925DB-349B-4EE6-AAED-AEF7D3EB02C5}"/>
                    </a:ext>
                  </a:extLst>
                </p:cNvPr>
                <p:cNvSpPr txBox="1"/>
                <p:nvPr/>
              </p:nvSpPr>
              <p:spPr>
                <a:xfrm>
                  <a:off x="1581393" y="3795886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2005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F1D525-670F-442D-9116-173431801A40}"/>
                    </a:ext>
                  </a:extLst>
                </p:cNvPr>
                <p:cNvSpPr txBox="1"/>
                <p:nvPr/>
              </p:nvSpPr>
              <p:spPr>
                <a:xfrm>
                  <a:off x="3337856" y="3795886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2015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9F19A3-C9CF-4C7E-BDE3-C9A8117C7A2D}"/>
                </a:ext>
              </a:extLst>
            </p:cNvPr>
            <p:cNvSpPr txBox="1"/>
            <p:nvPr/>
          </p:nvSpPr>
          <p:spPr>
            <a:xfrm>
              <a:off x="721839" y="2345622"/>
              <a:ext cx="1490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776"/>
                  </a:solidFill>
                </a:rPr>
                <a:t>43,377</a:t>
              </a:r>
              <a:endParaRPr lang="ru-RU" sz="3200" b="1" dirty="0">
                <a:solidFill>
                  <a:srgbClr val="002776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4D8BF5-D750-40A9-9207-2E4EDB5149D7}"/>
                </a:ext>
              </a:extLst>
            </p:cNvPr>
            <p:cNvSpPr txBox="1"/>
            <p:nvPr/>
          </p:nvSpPr>
          <p:spPr>
            <a:xfrm>
              <a:off x="2435884" y="2511715"/>
              <a:ext cx="1546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776"/>
                  </a:solidFill>
                </a:rPr>
                <a:t>37,851</a:t>
              </a:r>
              <a:endParaRPr lang="ru-RU" sz="3200" b="1" dirty="0">
                <a:solidFill>
                  <a:srgbClr val="002776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861D35-BE4B-4304-92FC-D167F1B61132}"/>
                </a:ext>
              </a:extLst>
            </p:cNvPr>
            <p:cNvSpPr txBox="1"/>
            <p:nvPr/>
          </p:nvSpPr>
          <p:spPr>
            <a:xfrm>
              <a:off x="4536623" y="2058970"/>
              <a:ext cx="1555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53,231</a:t>
              </a:r>
              <a:endParaRPr lang="ru-RU" sz="3200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D01B92-1DB0-4942-8922-96646F1AAFBE}"/>
                </a:ext>
              </a:extLst>
            </p:cNvPr>
            <p:cNvSpPr txBox="1"/>
            <p:nvPr/>
          </p:nvSpPr>
          <p:spPr>
            <a:xfrm>
              <a:off x="6296739" y="1635646"/>
              <a:ext cx="1555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68,064</a:t>
              </a:r>
              <a:endParaRPr lang="ru-RU" sz="3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EB25672-7254-4467-AD35-F4F228A94E28}"/>
              </a:ext>
            </a:extLst>
          </p:cNvPr>
          <p:cNvGrpSpPr/>
          <p:nvPr/>
        </p:nvGrpSpPr>
        <p:grpSpPr>
          <a:xfrm>
            <a:off x="6881338" y="1889177"/>
            <a:ext cx="1851670" cy="1851670"/>
            <a:chOff x="6969428" y="2170655"/>
            <a:chExt cx="1851670" cy="1851670"/>
          </a:xfrm>
        </p:grpSpPr>
        <p:pic>
          <p:nvPicPr>
            <p:cNvPr id="39" name="Picture 2" descr="ÐÐ°ÑÑÐ¸Ð½ÐºÐ¸ Ð¿Ð¾ Ð·Ð°Ð¿ÑÐ¾ÑÑ round sticker png">
              <a:extLst>
                <a:ext uri="{FF2B5EF4-FFF2-40B4-BE49-F238E27FC236}">
                  <a16:creationId xmlns:a16="http://schemas.microsoft.com/office/drawing/2014/main" id="{8077113A-B893-4A68-A65F-008A92A9A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428" y="2170655"/>
              <a:ext cx="1851670" cy="185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E4A4BE05-94D2-4590-A4DD-3BADCDA2850E}"/>
                </a:ext>
              </a:extLst>
            </p:cNvPr>
            <p:cNvSpPr/>
            <p:nvPr/>
          </p:nvSpPr>
          <p:spPr>
            <a:xfrm>
              <a:off x="7366913" y="3235404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vs. </a:t>
              </a:r>
              <a:r>
                <a:rPr lang="ru-RU" dirty="0">
                  <a:solidFill>
                    <a:schemeClr val="bg1"/>
                  </a:solidFill>
                </a:rPr>
                <a:t>2005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5136B78-B931-4A01-9206-A9D1F8223E42}"/>
                </a:ext>
              </a:extLst>
            </p:cNvPr>
            <p:cNvSpPr/>
            <p:nvPr/>
          </p:nvSpPr>
          <p:spPr>
            <a:xfrm>
              <a:off x="7065607" y="2707055"/>
              <a:ext cx="16820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+2</a:t>
              </a:r>
              <a:r>
                <a:rPr lang="ru-RU" sz="3200" b="1" dirty="0">
                  <a:solidFill>
                    <a:schemeClr val="bg1"/>
                  </a:solidFill>
                </a:rPr>
                <a:t>1</a:t>
              </a:r>
              <a:r>
                <a:rPr lang="en-US" sz="3200" b="1" dirty="0">
                  <a:solidFill>
                    <a:schemeClr val="bg1"/>
                  </a:solidFill>
                </a:rPr>
                <a:t>,</a:t>
              </a:r>
              <a:r>
                <a:rPr lang="ru-RU" sz="3200" b="1" dirty="0">
                  <a:solidFill>
                    <a:schemeClr val="bg1"/>
                  </a:solidFill>
                </a:rPr>
                <a:t>6</a:t>
              </a:r>
              <a:r>
                <a:rPr lang="ru-RU" sz="3200" b="1" baseline="300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sp>
        <p:nvSpPr>
          <p:cNvPr id="42" name="Заголовок 1"/>
          <p:cNvSpPr txBox="1">
            <a:spLocks/>
          </p:cNvSpPr>
          <p:nvPr/>
        </p:nvSpPr>
        <p:spPr bwMode="gray">
          <a:xfrm>
            <a:off x="-529256" y="4843948"/>
            <a:ext cx="404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>
              <a:defRPr/>
            </a:pPr>
            <a:r>
              <a:rPr lang="ru-RU" sz="2500" b="0" dirty="0">
                <a:solidFill>
                  <a:srgbClr val="006699"/>
                </a:solidFill>
                <a:latin typeface="Comic Sans MS" panose="030F0702030302020204" pitchFamily="66" charset="0"/>
              </a:rPr>
              <a:t>ЭГДС - </a:t>
            </a:r>
            <a:r>
              <a:rPr lang="ru-RU" sz="2500" dirty="0">
                <a:solidFill>
                  <a:srgbClr val="006699"/>
                </a:solidFill>
                <a:latin typeface="Comic Sans MS" panose="030F0702030302020204" pitchFamily="66" charset="0"/>
              </a:rPr>
              <a:t>7,6 млн.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gray">
          <a:xfrm>
            <a:off x="4476447" y="4668612"/>
            <a:ext cx="4475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>
              <a:defRPr/>
            </a:pPr>
            <a:r>
              <a:rPr lang="ru-RU" sz="25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Колоноскопия</a:t>
            </a:r>
            <a:r>
              <a:rPr lang="ru-RU" sz="25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  <a:p>
            <a:pPr lvl="3">
              <a:defRPr/>
            </a:pPr>
            <a:r>
              <a:rPr lang="ru-RU" sz="2500" dirty="0">
                <a:solidFill>
                  <a:srgbClr val="FF0066"/>
                </a:solidFill>
                <a:latin typeface="Comic Sans MS" panose="030F0702030302020204" pitchFamily="66" charset="0"/>
              </a:rPr>
              <a:t>–</a:t>
            </a:r>
            <a:r>
              <a:rPr lang="ru-RU" sz="2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500" dirty="0">
                <a:solidFill>
                  <a:srgbClr val="FF0066"/>
                </a:solidFill>
                <a:latin typeface="Comic Sans MS" panose="030F0702030302020204" pitchFamily="66" charset="0"/>
              </a:rPr>
              <a:t>менее 1 млн. !!! 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gray">
          <a:xfrm>
            <a:off x="3006209" y="4613283"/>
            <a:ext cx="218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>
              <a:defRPr/>
            </a:pPr>
            <a:r>
              <a:rPr lang="ru-RU" sz="7000" dirty="0">
                <a:solidFill>
                  <a:srgbClr val="006699"/>
                </a:solidFill>
                <a:latin typeface="Comic Sans MS" panose="030F0702030302020204" pitchFamily="66" charset="0"/>
              </a:rPr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25496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0" y="6352044"/>
            <a:ext cx="902788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“Biopsies in gastrointestinal endoscopy: when and how” </a:t>
            </a:r>
            <a:r>
              <a:rPr lang="en-US" sz="1500" b="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A.Peixoto</a:t>
            </a:r>
            <a:r>
              <a:rPr lang="en-US" sz="1500" b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et.al. GE Port J </a:t>
            </a:r>
            <a:r>
              <a:rPr lang="en-US" sz="1500" b="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</a:t>
            </a:r>
          </a:p>
          <a:p>
            <a:pPr algn="r">
              <a:defRPr/>
            </a:pP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“Lower GI endoscopy: guidance on indications for biopsy” Bateman A.C. et al. Frontline </a:t>
            </a:r>
            <a:r>
              <a:rPr lang="en-US" sz="1500" b="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Gastroentero</a:t>
            </a:r>
            <a:r>
              <a:rPr lang="en-US" sz="15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384300" y="-170554"/>
            <a:ext cx="6745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ru-RU" sz="2500" b="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5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Биопсия до удаления полипов ??? </a:t>
            </a: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" y="1968474"/>
            <a:ext cx="2732485" cy="21859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57" y="1968474"/>
            <a:ext cx="2732485" cy="21859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14" y="1968474"/>
            <a:ext cx="2734468" cy="21875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" y="4157636"/>
            <a:ext cx="2732485" cy="21859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56" y="4157636"/>
            <a:ext cx="2732485" cy="21859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12" y="4156049"/>
            <a:ext cx="2734468" cy="21875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30200" y="388244"/>
            <a:ext cx="857638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sz="25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</a:p>
          <a:p>
            <a:pPr marL="180000" indent="-342900" algn="ctr">
              <a:lnSpc>
                <a:spcPts val="1900"/>
              </a:lnSpc>
              <a:buFontTx/>
              <a:buChar char="-"/>
              <a:defRPr/>
            </a:pPr>
            <a:r>
              <a:rPr lang="ru-RU" sz="23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не меняет тактику лечения</a:t>
            </a:r>
            <a:endParaRPr lang="en-US" sz="2300" b="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180000" indent="-342900" algn="ctr">
              <a:lnSpc>
                <a:spcPts val="1900"/>
              </a:lnSpc>
              <a:buFontTx/>
              <a:buChar char="-"/>
              <a:defRPr/>
            </a:pPr>
            <a:r>
              <a:rPr lang="ru-RU" sz="23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вызывает подслизистый фиброз, в 1,9 раза › риск </a:t>
            </a:r>
            <a:r>
              <a:rPr lang="ru-RU" sz="2300" b="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перфо</a:t>
            </a:r>
            <a:endParaRPr lang="ru-RU" sz="2300" b="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180000" indent="-342900" algn="ctr">
              <a:lnSpc>
                <a:spcPts val="1900"/>
              </a:lnSpc>
              <a:buFontTx/>
              <a:buChar char="-"/>
              <a:defRPr/>
            </a:pPr>
            <a:r>
              <a:rPr lang="ru-RU" sz="23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сложно </a:t>
            </a:r>
            <a:r>
              <a:rPr lang="ru-RU" sz="2300" b="0" dirty="0">
                <a:solidFill>
                  <a:srgbClr val="006699"/>
                </a:solidFill>
                <a:latin typeface="Comic Sans MS" panose="030F0702030302020204" pitchFamily="66" charset="0"/>
              </a:rPr>
              <a:t>повторно обнаружить небольшие образования </a:t>
            </a:r>
            <a:endParaRPr lang="ru-RU" sz="2300" b="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180000" indent="-342900" algn="ctr">
              <a:lnSpc>
                <a:spcPts val="1900"/>
              </a:lnSpc>
              <a:buFontTx/>
              <a:buChar char="-"/>
              <a:defRPr/>
            </a:pPr>
            <a:r>
              <a:rPr lang="ru-RU" sz="2300" b="0" dirty="0">
                <a:solidFill>
                  <a:srgbClr val="006699"/>
                </a:solidFill>
                <a:latin typeface="Comic Sans MS" panose="030F0702030302020204" pitchFamily="66" charset="0"/>
              </a:rPr>
              <a:t>пропуск фокусов </a:t>
            </a:r>
            <a:r>
              <a:rPr lang="ru-RU" sz="2300" b="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аденокарциномы</a:t>
            </a:r>
            <a:endParaRPr lang="ru-RU" sz="2300" b="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12" y="1631742"/>
            <a:ext cx="2732485" cy="2185988"/>
          </a:xfrm>
          <a:effectLst>
            <a:softEdge rad="3175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00" y="1631742"/>
            <a:ext cx="2732485" cy="2185988"/>
          </a:xfrm>
          <a:effectLst>
            <a:softEdge rad="3175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2" y="4044152"/>
            <a:ext cx="2734468" cy="2187575"/>
          </a:xfrm>
          <a:effectLst>
            <a:softEdge rad="3175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29" y="4044151"/>
            <a:ext cx="2734468" cy="2187575"/>
          </a:xfrm>
          <a:effectLst>
            <a:softEdge rad="31750"/>
          </a:effectLst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4" y="1630155"/>
            <a:ext cx="2735506" cy="21875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00" y="4044151"/>
            <a:ext cx="2732485" cy="218598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239400" y="378531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7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Сложности удаления ПОСЛЕ биопсии</a:t>
            </a:r>
            <a:endParaRPr lang="en-US" sz="27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239400" y="378531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7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Когда биопсия необходима?</a:t>
            </a:r>
            <a:endParaRPr lang="en-US" sz="27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715804" y="976201"/>
            <a:ext cx="778510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sz="2500" b="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- при инвазивной форме рака кишки, когда эндоскопическое удаление противопоказано.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" y="1964661"/>
            <a:ext cx="2855415" cy="22843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90" y="1952182"/>
            <a:ext cx="2871014" cy="22968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80" y="1952182"/>
            <a:ext cx="2838592" cy="22708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81" y="4064850"/>
            <a:ext cx="3384632" cy="27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07953" y="1265546"/>
            <a:ext cx="4268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Целевой стандарт: ≥95%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7408" y="2005005"/>
            <a:ext cx="7614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6699"/>
                </a:solidFill>
              </a:rPr>
              <a:t>Это </a:t>
            </a:r>
            <a:r>
              <a:rPr lang="ru-RU" b="1" i="1" dirty="0">
                <a:solidFill>
                  <a:srgbClr val="006699"/>
                </a:solidFill>
              </a:rPr>
              <a:t>процент пациентов</a:t>
            </a:r>
            <a:r>
              <a:rPr lang="ru-RU" i="1" dirty="0">
                <a:solidFill>
                  <a:srgbClr val="006699"/>
                </a:solidFill>
              </a:rPr>
              <a:t>, которым было рекомендовано </a:t>
            </a:r>
            <a:r>
              <a:rPr lang="ru-RU" b="1" i="1" dirty="0">
                <a:solidFill>
                  <a:srgbClr val="006699"/>
                </a:solidFill>
              </a:rPr>
              <a:t>соблюдение соответствующих интервалов после </a:t>
            </a:r>
            <a:r>
              <a:rPr lang="ru-RU" b="1" i="1" dirty="0" err="1">
                <a:solidFill>
                  <a:srgbClr val="006699"/>
                </a:solidFill>
              </a:rPr>
              <a:t>полипэктомии</a:t>
            </a:r>
            <a:r>
              <a:rPr lang="ru-RU" i="1" dirty="0">
                <a:solidFill>
                  <a:srgbClr val="006699"/>
                </a:solidFill>
              </a:rPr>
              <a:t> (по результатам эндоскопических изменений и гистологического заключения)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25" y="3415500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Несоблюдение соответствующих интервалов после полипэктомии:</a:t>
            </a:r>
          </a:p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 более короткие интервалы приводят к увеличению расходов денежных средств и подвергают пациента более частому риску развития осложнений (</a:t>
            </a:r>
            <a:r>
              <a:rPr lang="ru-RU" dirty="0" err="1" smtClean="0">
                <a:solidFill>
                  <a:srgbClr val="FF0000"/>
                </a:solidFill>
              </a:rPr>
              <a:t>инвазивная</a:t>
            </a:r>
            <a:r>
              <a:rPr lang="ru-RU" dirty="0" smtClean="0">
                <a:solidFill>
                  <a:srgbClr val="FF0000"/>
                </a:solidFill>
              </a:rPr>
              <a:t> процедура)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 удлинение интервалов снижает эффективность наблюдения после полипэктомии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652" y="5964768"/>
            <a:ext cx="6283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 </a:t>
            </a:r>
            <a:r>
              <a:rPr lang="en-US" sz="1000" dirty="0"/>
              <a:t>Kaminski Michal F. et al. Performance measures for lower gastrointestinal</a:t>
            </a:r>
            <a:r>
              <a:rPr lang="ru-RU" sz="1000" dirty="0"/>
              <a:t> </a:t>
            </a:r>
            <a:r>
              <a:rPr lang="en-US" sz="1000" dirty="0"/>
              <a:t>endoscopy: a European Society of </a:t>
            </a:r>
            <a:r>
              <a:rPr lang="ru-RU" sz="1000" dirty="0"/>
              <a:t> </a:t>
            </a:r>
            <a:r>
              <a:rPr lang="en-US" sz="1000" dirty="0"/>
              <a:t>Gastrointestinal  Endoscopy (ESGE)</a:t>
            </a:r>
            <a:r>
              <a:rPr lang="ru-RU" sz="1000" dirty="0"/>
              <a:t> </a:t>
            </a:r>
            <a:r>
              <a:rPr lang="en-US" sz="1000" dirty="0"/>
              <a:t>Quality Improvement Initiative. Endoscopy 2017;49</a:t>
            </a:r>
            <a:endParaRPr lang="ru-RU" sz="10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130001" y="17005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7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Показатель применения соответствующих интервалов наблюдения после </a:t>
            </a:r>
            <a:r>
              <a:rPr lang="ru-RU" sz="27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полипэктомии</a:t>
            </a:r>
            <a:endParaRPr lang="en-US" sz="27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734124" y="173909"/>
            <a:ext cx="38898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35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Предложения</a:t>
            </a:r>
            <a:endParaRPr lang="ru-RU" altLang="ru-RU" sz="35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409117" y="1277296"/>
            <a:ext cx="863328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Создание рекомендаций по обеспечению качества </a:t>
            </a:r>
            <a:r>
              <a:rPr lang="ru-RU" alt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колоноскопии</a:t>
            </a:r>
            <a:endParaRPr lang="ru-RU" altLang="ru-RU" sz="210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Информатизация эндоскопической службы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Единая документация – </a:t>
            </a:r>
            <a:r>
              <a:rPr lang="ru-RU" alt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инф.согласие</a:t>
            </a: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, </a:t>
            </a: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чек-ап лист, протокол</a:t>
            </a: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…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Внедрение и анализ показателей качества эндоскопических исследований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Учет и аудит случаев интервального рака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Пересмотр тарифов ОМС</a:t>
            </a:r>
            <a:endParaRPr lang="ru-RU" altLang="ru-RU" sz="210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Создание рекомендации по амбулаторной </a:t>
            </a:r>
            <a:r>
              <a:rPr lang="ru-RU" alt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полипэктомии</a:t>
            </a:r>
            <a:endParaRPr lang="ru-RU" altLang="ru-RU" sz="210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Национальная программа скрининга </a:t>
            </a:r>
            <a:r>
              <a:rPr lang="ru-RU" alt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колоректального</a:t>
            </a: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рака!</a:t>
            </a:r>
            <a:endParaRPr lang="en-US" altLang="ru-RU" sz="21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6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1D8ABF-3813-44FD-900E-11DC2D357DFE}"/>
              </a:ext>
            </a:extLst>
          </p:cNvPr>
          <p:cNvSpPr/>
          <p:nvPr/>
        </p:nvSpPr>
        <p:spPr>
          <a:xfrm>
            <a:off x="440039" y="539049"/>
            <a:ext cx="8157473" cy="41870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2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FB780A0-9CBC-4867-B5A7-8BE36B1A5320}"/>
              </a:ext>
            </a:extLst>
          </p:cNvPr>
          <p:cNvGrpSpPr/>
          <p:nvPr/>
        </p:nvGrpSpPr>
        <p:grpSpPr>
          <a:xfrm>
            <a:off x="1643637" y="2578865"/>
            <a:ext cx="1505136" cy="595986"/>
            <a:chOff x="928135" y="1798631"/>
            <a:chExt cx="1700195" cy="673224"/>
          </a:xfrm>
        </p:grpSpPr>
        <p:sp>
          <p:nvSpPr>
            <p:cNvPr id="4" name="Прямоугольник: скругленные верхние углы 182">
              <a:extLst>
                <a:ext uri="{FF2B5EF4-FFF2-40B4-BE49-F238E27FC236}">
                  <a16:creationId xmlns:a16="http://schemas.microsoft.com/office/drawing/2014/main" id="{29FB618F-9CF8-4399-AE09-D0AA891E4195}"/>
                </a:ext>
              </a:extLst>
            </p:cNvPr>
            <p:cNvSpPr/>
            <p:nvPr/>
          </p:nvSpPr>
          <p:spPr>
            <a:xfrm rot="5400000">
              <a:off x="1822673" y="1605227"/>
              <a:ext cx="211015" cy="1337101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5" name="Рисунок 4" descr="Метка">
              <a:extLst>
                <a:ext uri="{FF2B5EF4-FFF2-40B4-BE49-F238E27FC236}">
                  <a16:creationId xmlns:a16="http://schemas.microsoft.com/office/drawing/2014/main" id="{36974AFB-B754-4CC7-BF43-31437EB9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8135" y="1798631"/>
              <a:ext cx="673224" cy="6732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FDE7F5-6941-485A-AAB6-293C48607B56}"/>
                </a:ext>
              </a:extLst>
            </p:cNvPr>
            <p:cNvSpPr txBox="1"/>
            <p:nvPr/>
          </p:nvSpPr>
          <p:spPr>
            <a:xfrm>
              <a:off x="1352652" y="2126314"/>
              <a:ext cx="1275678" cy="2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N. NOVGOROD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5BFF18B-EDA9-4E94-B3DE-49F48D91A0D4}"/>
              </a:ext>
            </a:extLst>
          </p:cNvPr>
          <p:cNvGrpSpPr/>
          <p:nvPr/>
        </p:nvGrpSpPr>
        <p:grpSpPr>
          <a:xfrm>
            <a:off x="4385569" y="3301184"/>
            <a:ext cx="1595241" cy="595986"/>
            <a:chOff x="923020" y="1803090"/>
            <a:chExt cx="1801978" cy="673224"/>
          </a:xfrm>
        </p:grpSpPr>
        <p:sp>
          <p:nvSpPr>
            <p:cNvPr id="8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02CC8CF9-9415-4FD9-814F-AB8288B44C9F}"/>
                </a:ext>
              </a:extLst>
            </p:cNvPr>
            <p:cNvSpPr/>
            <p:nvPr/>
          </p:nvSpPr>
          <p:spPr>
            <a:xfrm rot="5400000">
              <a:off x="1884303" y="1538589"/>
              <a:ext cx="216024" cy="1465367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9" name="Рисунок 8" descr="Метка">
              <a:extLst>
                <a:ext uri="{FF2B5EF4-FFF2-40B4-BE49-F238E27FC236}">
                  <a16:creationId xmlns:a16="http://schemas.microsoft.com/office/drawing/2014/main" id="{72442E4A-66C1-48F2-BED1-E87192E8D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3020" y="1803090"/>
              <a:ext cx="673224" cy="6732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C9A019-4191-42AA-87D9-29345B2A0E60}"/>
                </a:ext>
              </a:extLst>
            </p:cNvPr>
            <p:cNvSpPr txBox="1"/>
            <p:nvPr/>
          </p:nvSpPr>
          <p:spPr>
            <a:xfrm>
              <a:off x="1352654" y="2132207"/>
              <a:ext cx="1372344" cy="2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KRASNOYARSK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8ABA7C-4F8E-4CCB-AAAC-3548D78F5B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1"/>
          <a:stretch/>
        </p:blipFill>
        <p:spPr>
          <a:xfrm>
            <a:off x="4096992" y="1192243"/>
            <a:ext cx="4074415" cy="140543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CC4C932-0A04-45B0-B8A1-90070FFCB94D}"/>
              </a:ext>
            </a:extLst>
          </p:cNvPr>
          <p:cNvGrpSpPr/>
          <p:nvPr/>
        </p:nvGrpSpPr>
        <p:grpSpPr>
          <a:xfrm>
            <a:off x="692071" y="2277898"/>
            <a:ext cx="1135415" cy="595986"/>
            <a:chOff x="313684" y="1803090"/>
            <a:chExt cx="1282560" cy="673224"/>
          </a:xfrm>
        </p:grpSpPr>
        <p:sp>
          <p:nvSpPr>
            <p:cNvPr id="13" name="Прямоугольник: скругленные верхние углы 172">
              <a:extLst>
                <a:ext uri="{FF2B5EF4-FFF2-40B4-BE49-F238E27FC236}">
                  <a16:creationId xmlns:a16="http://schemas.microsoft.com/office/drawing/2014/main" id="{FEF7263E-98C4-459F-AD40-EBDE9C3FFC45}"/>
                </a:ext>
              </a:extLst>
            </p:cNvPr>
            <p:cNvSpPr/>
            <p:nvPr/>
          </p:nvSpPr>
          <p:spPr>
            <a:xfrm rot="5400000" flipV="1">
              <a:off x="683528" y="1803182"/>
              <a:ext cx="213520" cy="938684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14" name="Рисунок 13" descr="Метка">
              <a:extLst>
                <a:ext uri="{FF2B5EF4-FFF2-40B4-BE49-F238E27FC236}">
                  <a16:creationId xmlns:a16="http://schemas.microsoft.com/office/drawing/2014/main" id="{0A2B5CDF-4091-4185-8CA1-9B6210E2A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3020" y="1803090"/>
              <a:ext cx="673224" cy="6732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B5CE82-BE9F-49EF-875A-F97C1718F068}"/>
                </a:ext>
              </a:extLst>
            </p:cNvPr>
            <p:cNvSpPr txBox="1"/>
            <p:nvPr/>
          </p:nvSpPr>
          <p:spPr>
            <a:xfrm>
              <a:off x="313684" y="2143696"/>
              <a:ext cx="950418" cy="2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MOSCOW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636AA8D-D156-47EF-856C-0C3D498CE4D7}"/>
              </a:ext>
            </a:extLst>
          </p:cNvPr>
          <p:cNvGrpSpPr/>
          <p:nvPr/>
        </p:nvGrpSpPr>
        <p:grpSpPr>
          <a:xfrm>
            <a:off x="2086848" y="3385000"/>
            <a:ext cx="910135" cy="595986"/>
            <a:chOff x="923020" y="1803090"/>
            <a:chExt cx="1028085" cy="673224"/>
          </a:xfrm>
        </p:grpSpPr>
        <p:sp>
          <p:nvSpPr>
            <p:cNvPr id="17" name="Прямоугольник: скругленные верхние углы 177">
              <a:extLst>
                <a:ext uri="{FF2B5EF4-FFF2-40B4-BE49-F238E27FC236}">
                  <a16:creationId xmlns:a16="http://schemas.microsoft.com/office/drawing/2014/main" id="{DD3EB701-75F4-417E-BB2B-91B72B6F3482}"/>
                </a:ext>
              </a:extLst>
            </p:cNvPr>
            <p:cNvSpPr/>
            <p:nvPr/>
          </p:nvSpPr>
          <p:spPr>
            <a:xfrm rot="5400000">
              <a:off x="1485748" y="1932177"/>
              <a:ext cx="220990" cy="673224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18" name="Рисунок 17" descr="Метка">
              <a:extLst>
                <a:ext uri="{FF2B5EF4-FFF2-40B4-BE49-F238E27FC236}">
                  <a16:creationId xmlns:a16="http://schemas.microsoft.com/office/drawing/2014/main" id="{7C1CA757-4617-4E27-AE4F-9F2988EC6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3020" y="1803090"/>
              <a:ext cx="673224" cy="6732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6FFC8A-EB95-490A-BF88-08140F5C1326}"/>
                </a:ext>
              </a:extLst>
            </p:cNvPr>
            <p:cNvSpPr txBox="1"/>
            <p:nvPr/>
          </p:nvSpPr>
          <p:spPr>
            <a:xfrm>
              <a:off x="1352654" y="2158293"/>
              <a:ext cx="598451" cy="2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UFA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E0179E8-A86F-43FA-8303-3C6B803A9D83}"/>
              </a:ext>
            </a:extLst>
          </p:cNvPr>
          <p:cNvGrpSpPr/>
          <p:nvPr/>
        </p:nvGrpSpPr>
        <p:grpSpPr>
          <a:xfrm>
            <a:off x="188282" y="3164948"/>
            <a:ext cx="1600689" cy="595986"/>
            <a:chOff x="-206772" y="1798631"/>
            <a:chExt cx="1808131" cy="673224"/>
          </a:xfrm>
        </p:grpSpPr>
        <p:sp>
          <p:nvSpPr>
            <p:cNvPr id="21" name="Прямоугольник: скругленные верхние углы 187">
              <a:extLst>
                <a:ext uri="{FF2B5EF4-FFF2-40B4-BE49-F238E27FC236}">
                  <a16:creationId xmlns:a16="http://schemas.microsoft.com/office/drawing/2014/main" id="{4E9C95A2-8B2B-476C-BB81-E9E66B691203}"/>
                </a:ext>
              </a:extLst>
            </p:cNvPr>
            <p:cNvSpPr/>
            <p:nvPr/>
          </p:nvSpPr>
          <p:spPr>
            <a:xfrm rot="5400000" flipV="1">
              <a:off x="440119" y="1559776"/>
              <a:ext cx="211014" cy="142800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22" name="Рисунок 21" descr="Метка">
              <a:extLst>
                <a:ext uri="{FF2B5EF4-FFF2-40B4-BE49-F238E27FC236}">
                  <a16:creationId xmlns:a16="http://schemas.microsoft.com/office/drawing/2014/main" id="{23CC00D9-DF71-4164-A5C1-03FD26091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8135" y="1798631"/>
              <a:ext cx="673224" cy="6732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374BB1-1821-421E-A96E-A2944C72434E}"/>
                </a:ext>
              </a:extLst>
            </p:cNvPr>
            <p:cNvSpPr txBox="1"/>
            <p:nvPr/>
          </p:nvSpPr>
          <p:spPr>
            <a:xfrm>
              <a:off x="-206772" y="2126314"/>
              <a:ext cx="1479616" cy="2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ROSTOV-ON-DON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DA17E3D-58E6-4AB8-86A9-3F30878DDEEB}"/>
              </a:ext>
            </a:extLst>
          </p:cNvPr>
          <p:cNvGrpSpPr/>
          <p:nvPr/>
        </p:nvGrpSpPr>
        <p:grpSpPr>
          <a:xfrm>
            <a:off x="1285704" y="1644982"/>
            <a:ext cx="1678314" cy="595986"/>
            <a:chOff x="923020" y="1803090"/>
            <a:chExt cx="1895817" cy="673224"/>
          </a:xfrm>
        </p:grpSpPr>
        <p:sp>
          <p:nvSpPr>
            <p:cNvPr id="25" name="Прямоугольник: скругленные верхние углы 45">
              <a:extLst>
                <a:ext uri="{FF2B5EF4-FFF2-40B4-BE49-F238E27FC236}">
                  <a16:creationId xmlns:a16="http://schemas.microsoft.com/office/drawing/2014/main" id="{672C628F-3E5E-4EEC-89F2-7961A9C3DED0}"/>
                </a:ext>
              </a:extLst>
            </p:cNvPr>
            <p:cNvSpPr/>
            <p:nvPr/>
          </p:nvSpPr>
          <p:spPr>
            <a:xfrm rot="5400000">
              <a:off x="1927004" y="1495888"/>
              <a:ext cx="216024" cy="1550770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26" name="Рисунок 25" descr="Метка">
              <a:extLst>
                <a:ext uri="{FF2B5EF4-FFF2-40B4-BE49-F238E27FC236}">
                  <a16:creationId xmlns:a16="http://schemas.microsoft.com/office/drawing/2014/main" id="{9693A9F8-4376-4B28-AFB3-92497A609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3020" y="1803090"/>
              <a:ext cx="673224" cy="67322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690150-0477-4C37-9FA2-AD795C811691}"/>
                </a:ext>
              </a:extLst>
            </p:cNvPr>
            <p:cNvSpPr txBox="1"/>
            <p:nvPr/>
          </p:nvSpPr>
          <p:spPr>
            <a:xfrm>
              <a:off x="1352652" y="2126313"/>
              <a:ext cx="1466185" cy="2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ST. PETERSBURG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3E658B-8B8A-4A83-81B7-BF189F0F6C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9" y="4392063"/>
            <a:ext cx="9030756" cy="2239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957279" y="436358"/>
            <a:ext cx="1452563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500" b="1" i="1" dirty="0" smtClean="0">
                <a:solidFill>
                  <a:srgbClr val="006699"/>
                </a:solidFill>
              </a:rPr>
              <a:t>201</a:t>
            </a:r>
            <a:r>
              <a:rPr lang="ru-RU" altLang="ru-RU" sz="2500" b="1" i="1" dirty="0" smtClean="0">
                <a:solidFill>
                  <a:srgbClr val="006699"/>
                </a:solidFill>
              </a:rPr>
              <a:t>8</a:t>
            </a:r>
            <a:endParaRPr lang="en-US" altLang="ru-RU" sz="2500" b="1" i="1" dirty="0">
              <a:solidFill>
                <a:srgbClr val="006699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767906" y="587400"/>
            <a:ext cx="1452563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500" b="1" i="1" dirty="0" smtClean="0">
                <a:solidFill>
                  <a:srgbClr val="006699"/>
                </a:solidFill>
              </a:rPr>
              <a:t>201</a:t>
            </a:r>
            <a:r>
              <a:rPr lang="ru-RU" altLang="ru-RU" sz="2500" b="1" i="1" dirty="0">
                <a:solidFill>
                  <a:srgbClr val="006699"/>
                </a:solidFill>
              </a:rPr>
              <a:t>7</a:t>
            </a:r>
            <a:endParaRPr lang="en-US" altLang="ru-RU" sz="2500" b="1" i="1" dirty="0">
              <a:solidFill>
                <a:srgbClr val="006699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133952" y="285316"/>
            <a:ext cx="1452563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500" b="1" i="1" dirty="0" smtClean="0">
                <a:solidFill>
                  <a:srgbClr val="006699"/>
                </a:solidFill>
              </a:rPr>
              <a:t>201</a:t>
            </a:r>
            <a:r>
              <a:rPr lang="ru-RU" altLang="ru-RU" sz="2500" b="1" i="1" dirty="0" smtClean="0">
                <a:solidFill>
                  <a:srgbClr val="006699"/>
                </a:solidFill>
              </a:rPr>
              <a:t>9</a:t>
            </a:r>
            <a:endParaRPr lang="en-US" altLang="ru-RU" sz="2500" b="1" i="1" dirty="0">
              <a:solidFill>
                <a:srgbClr val="006699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E0179E8-A86F-43FA-8303-3C6B803A9D83}"/>
              </a:ext>
            </a:extLst>
          </p:cNvPr>
          <p:cNvGrpSpPr/>
          <p:nvPr/>
        </p:nvGrpSpPr>
        <p:grpSpPr>
          <a:xfrm>
            <a:off x="522615" y="3561137"/>
            <a:ext cx="975157" cy="694690"/>
            <a:chOff x="189045" y="1625812"/>
            <a:chExt cx="1101533" cy="784719"/>
          </a:xfrm>
        </p:grpSpPr>
        <p:sp>
          <p:nvSpPr>
            <p:cNvPr id="33" name="Прямоугольник: скругленные верхние углы 187">
              <a:extLst>
                <a:ext uri="{FF2B5EF4-FFF2-40B4-BE49-F238E27FC236}">
                  <a16:creationId xmlns:a16="http://schemas.microsoft.com/office/drawing/2014/main" id="{4E9C95A2-8B2B-476C-BB81-E9E66B691203}"/>
                </a:ext>
              </a:extLst>
            </p:cNvPr>
            <p:cNvSpPr/>
            <p:nvPr/>
          </p:nvSpPr>
          <p:spPr>
            <a:xfrm rot="5400000" flipV="1">
              <a:off x="642454" y="1762113"/>
              <a:ext cx="238530" cy="995817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34" name="Рисунок 33" descr="Метка">
              <a:extLst>
                <a:ext uri="{FF2B5EF4-FFF2-40B4-BE49-F238E27FC236}">
                  <a16:creationId xmlns:a16="http://schemas.microsoft.com/office/drawing/2014/main" id="{23CC00D9-DF71-4164-A5C1-03FD26091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045" y="1625812"/>
              <a:ext cx="673224" cy="67322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374BB1-1821-421E-A96E-A2944C72434E}"/>
                </a:ext>
              </a:extLst>
            </p:cNvPr>
            <p:cNvSpPr txBox="1"/>
            <p:nvPr/>
          </p:nvSpPr>
          <p:spPr>
            <a:xfrm>
              <a:off x="281542" y="2132400"/>
              <a:ext cx="1009036" cy="2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KRASNODAR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636AA8D-D156-47EF-856C-0C3D498CE4D7}"/>
              </a:ext>
            </a:extLst>
          </p:cNvPr>
          <p:cNvGrpSpPr/>
          <p:nvPr/>
        </p:nvGrpSpPr>
        <p:grpSpPr>
          <a:xfrm>
            <a:off x="1653282" y="3053991"/>
            <a:ext cx="1082236" cy="595986"/>
            <a:chOff x="923020" y="1803090"/>
            <a:chExt cx="1222489" cy="673224"/>
          </a:xfrm>
        </p:grpSpPr>
        <p:sp>
          <p:nvSpPr>
            <p:cNvPr id="37" name="Прямоугольник: скругленные верхние углы 177">
              <a:extLst>
                <a:ext uri="{FF2B5EF4-FFF2-40B4-BE49-F238E27FC236}">
                  <a16:creationId xmlns:a16="http://schemas.microsoft.com/office/drawing/2014/main" id="{DD3EB701-75F4-417E-BB2B-91B72B6F3482}"/>
                </a:ext>
              </a:extLst>
            </p:cNvPr>
            <p:cNvSpPr/>
            <p:nvPr/>
          </p:nvSpPr>
          <p:spPr>
            <a:xfrm rot="5400000">
              <a:off x="1485748" y="1932177"/>
              <a:ext cx="220990" cy="673224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38" name="Рисунок 37" descr="Метка">
              <a:extLst>
                <a:ext uri="{FF2B5EF4-FFF2-40B4-BE49-F238E27FC236}">
                  <a16:creationId xmlns:a16="http://schemas.microsoft.com/office/drawing/2014/main" id="{7C1CA757-4617-4E27-AE4F-9F2988EC6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3020" y="1803090"/>
              <a:ext cx="673224" cy="67322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6FFC8A-EB95-490A-BF88-08140F5C1326}"/>
                </a:ext>
              </a:extLst>
            </p:cNvPr>
            <p:cNvSpPr txBox="1"/>
            <p:nvPr/>
          </p:nvSpPr>
          <p:spPr>
            <a:xfrm>
              <a:off x="1280924" y="2129640"/>
              <a:ext cx="864585" cy="2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SAMARA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636AA8D-D156-47EF-856C-0C3D498CE4D7}"/>
              </a:ext>
            </a:extLst>
          </p:cNvPr>
          <p:cNvGrpSpPr/>
          <p:nvPr/>
        </p:nvGrpSpPr>
        <p:grpSpPr>
          <a:xfrm>
            <a:off x="2376763" y="2991647"/>
            <a:ext cx="983233" cy="689161"/>
            <a:chOff x="923020" y="1803090"/>
            <a:chExt cx="1110656" cy="778474"/>
          </a:xfrm>
        </p:grpSpPr>
        <p:sp>
          <p:nvSpPr>
            <p:cNvPr id="41" name="Прямоугольник: скругленные верхние углы 177">
              <a:extLst>
                <a:ext uri="{FF2B5EF4-FFF2-40B4-BE49-F238E27FC236}">
                  <a16:creationId xmlns:a16="http://schemas.microsoft.com/office/drawing/2014/main" id="{DD3EB701-75F4-417E-BB2B-91B72B6F3482}"/>
                </a:ext>
              </a:extLst>
            </p:cNvPr>
            <p:cNvSpPr/>
            <p:nvPr/>
          </p:nvSpPr>
          <p:spPr>
            <a:xfrm rot="5400000">
              <a:off x="1485748" y="1932177"/>
              <a:ext cx="220990" cy="673224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42" name="Рисунок 41" descr="Метка">
              <a:extLst>
                <a:ext uri="{FF2B5EF4-FFF2-40B4-BE49-F238E27FC236}">
                  <a16:creationId xmlns:a16="http://schemas.microsoft.com/office/drawing/2014/main" id="{7C1CA757-4617-4E27-AE4F-9F2988EC6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3020" y="1803090"/>
              <a:ext cx="673224" cy="67322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6FFC8A-EB95-490A-BF88-08140F5C1326}"/>
                </a:ext>
              </a:extLst>
            </p:cNvPr>
            <p:cNvSpPr txBox="1"/>
            <p:nvPr/>
          </p:nvSpPr>
          <p:spPr>
            <a:xfrm>
              <a:off x="1352654" y="2129601"/>
              <a:ext cx="681022" cy="45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KAZANA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5BFF18B-EDA9-4E94-B3DE-49F48D91A0D4}"/>
              </a:ext>
            </a:extLst>
          </p:cNvPr>
          <p:cNvGrpSpPr/>
          <p:nvPr/>
        </p:nvGrpSpPr>
        <p:grpSpPr>
          <a:xfrm>
            <a:off x="3051406" y="2973246"/>
            <a:ext cx="1595241" cy="595986"/>
            <a:chOff x="923020" y="1803090"/>
            <a:chExt cx="1801978" cy="673224"/>
          </a:xfrm>
        </p:grpSpPr>
        <p:sp>
          <p:nvSpPr>
            <p:cNvPr id="45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02CC8CF9-9415-4FD9-814F-AB8288B44C9F}"/>
                </a:ext>
              </a:extLst>
            </p:cNvPr>
            <p:cNvSpPr/>
            <p:nvPr/>
          </p:nvSpPr>
          <p:spPr>
            <a:xfrm rot="5400000">
              <a:off x="1884303" y="1538589"/>
              <a:ext cx="216024" cy="1465367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46" name="Рисунок 45" descr="Метка">
              <a:extLst>
                <a:ext uri="{FF2B5EF4-FFF2-40B4-BE49-F238E27FC236}">
                  <a16:creationId xmlns:a16="http://schemas.microsoft.com/office/drawing/2014/main" id="{72442E4A-66C1-48F2-BED1-E87192E8D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3020" y="1803090"/>
              <a:ext cx="673224" cy="67322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C9A019-4191-42AA-87D9-29345B2A0E60}"/>
                </a:ext>
              </a:extLst>
            </p:cNvPr>
            <p:cNvSpPr txBox="1"/>
            <p:nvPr/>
          </p:nvSpPr>
          <p:spPr>
            <a:xfrm>
              <a:off x="1352654" y="2132207"/>
              <a:ext cx="1372344" cy="27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EKATERINBURG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BFF18B-EDA9-4E94-B3DE-49F48D91A0D4}"/>
              </a:ext>
            </a:extLst>
          </p:cNvPr>
          <p:cNvGrpSpPr/>
          <p:nvPr/>
        </p:nvGrpSpPr>
        <p:grpSpPr>
          <a:xfrm>
            <a:off x="3479916" y="3538315"/>
            <a:ext cx="1595241" cy="595986"/>
            <a:chOff x="923020" y="1803090"/>
            <a:chExt cx="1801978" cy="673224"/>
          </a:xfrm>
        </p:grpSpPr>
        <p:sp>
          <p:nvSpPr>
            <p:cNvPr id="49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02CC8CF9-9415-4FD9-814F-AB8288B44C9F}"/>
                </a:ext>
              </a:extLst>
            </p:cNvPr>
            <p:cNvSpPr/>
            <p:nvPr/>
          </p:nvSpPr>
          <p:spPr>
            <a:xfrm rot="5400000">
              <a:off x="1884303" y="1538589"/>
              <a:ext cx="216024" cy="1465367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50" name="Рисунок 49" descr="Метка">
              <a:extLst>
                <a:ext uri="{FF2B5EF4-FFF2-40B4-BE49-F238E27FC236}">
                  <a16:creationId xmlns:a16="http://schemas.microsoft.com/office/drawing/2014/main" id="{72442E4A-66C1-48F2-BED1-E87192E8D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3020" y="1803090"/>
              <a:ext cx="673224" cy="673224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C9A019-4191-42AA-87D9-29345B2A0E60}"/>
                </a:ext>
              </a:extLst>
            </p:cNvPr>
            <p:cNvSpPr txBox="1"/>
            <p:nvPr/>
          </p:nvSpPr>
          <p:spPr>
            <a:xfrm>
              <a:off x="1352654" y="2132207"/>
              <a:ext cx="1372344" cy="27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NOVOSIBIRSK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4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15909" y="217488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Скрининговая</a:t>
            </a:r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колоноскопия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666" t="23464" r="30179" b="54203"/>
          <a:stretch/>
        </p:blipFill>
        <p:spPr>
          <a:xfrm>
            <a:off x="237242" y="5599118"/>
            <a:ext cx="4373395" cy="1040857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264264" y="6254175"/>
            <a:ext cx="1921370" cy="6038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006699"/>
                </a:solidFill>
              </a:rPr>
              <a:t>Апрель 2017г.</a:t>
            </a:r>
          </a:p>
          <a:p>
            <a:pPr marL="0" indent="0">
              <a:buNone/>
            </a:pPr>
            <a:endParaRPr lang="ru-RU" sz="1900" dirty="0">
              <a:solidFill>
                <a:srgbClr val="0066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4622" y="1227233"/>
            <a:ext cx="7137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	Скрининг – это:</a:t>
            </a:r>
          </a:p>
          <a:p>
            <a:endParaRPr lang="ru-RU" sz="2000" b="1" dirty="0" smtClean="0">
              <a:solidFill>
                <a:srgbClr val="00336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</a:t>
            </a:r>
            <a:r>
              <a:rPr lang="ru-RU" sz="2000" b="1" dirty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маршрутизации пациентов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Раннее </a:t>
            </a:r>
            <a:r>
              <a:rPr lang="ru-RU" sz="20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выявление заболеваний</a:t>
            </a:r>
            <a:endParaRPr lang="ru-RU" sz="2000" b="1" dirty="0">
              <a:solidFill>
                <a:srgbClr val="00336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2000" b="1" dirty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качества </a:t>
            </a:r>
            <a:r>
              <a:rPr lang="ru-RU" sz="20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жизни</a:t>
            </a:r>
            <a:endParaRPr lang="ru-RU" sz="2000" b="1" dirty="0">
              <a:solidFill>
                <a:srgbClr val="00336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Снижение общей смертности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Уменьшение финансовой нагрузки на систему </a:t>
            </a:r>
            <a:r>
              <a:rPr lang="ru-RU" sz="20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здравоохранения</a:t>
            </a:r>
            <a:endParaRPr lang="ru-RU" sz="2000" b="1" dirty="0">
              <a:solidFill>
                <a:srgbClr val="00336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8048" y="4166702"/>
            <a:ext cx="7845177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3399"/>
              </a:buClr>
            </a:pP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Цель </a:t>
            </a:r>
            <a:r>
              <a:rPr 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скрининговой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</a:t>
            </a:r>
            <a:r>
              <a:rPr 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колоноскопии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– </a:t>
            </a:r>
            <a:r>
              <a:rPr lang="ru-RU" sz="2100" u="sng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выявить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и </a:t>
            </a:r>
            <a:r>
              <a:rPr lang="ru-RU" sz="2100" u="sng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удалить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ранний рак толстой кишки и его предшественники!</a:t>
            </a:r>
            <a:endParaRPr lang="ru-RU" sz="21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3156" y="101558"/>
            <a:ext cx="8430126" cy="8015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Критерии качества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19771" r="15443" b="49829"/>
          <a:stretch>
            <a:fillRect/>
          </a:stretch>
        </p:blipFill>
        <p:spPr bwMode="auto">
          <a:xfrm>
            <a:off x="1408493" y="1101444"/>
            <a:ext cx="6188930" cy="16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32112" y="2009328"/>
            <a:ext cx="1454150" cy="41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100" b="1" i="1" dirty="0">
                <a:solidFill>
                  <a:srgbClr val="006699"/>
                </a:solidFill>
              </a:rPr>
              <a:t>2012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8181" y="5413059"/>
            <a:ext cx="6912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Колоноскопия – ведущий метод скрининга колоректального рака</a:t>
            </a:r>
          </a:p>
        </p:txBody>
      </p:sp>
      <p:pic>
        <p:nvPicPr>
          <p:cNvPr id="16" name="Picture 2" descr="C:\Users\Наталья\Pictures\Screenshots\Снимок экрана (104).png"/>
          <p:cNvPicPr>
            <a:picLocks noChangeAspect="1" noChangeArrowheads="1"/>
          </p:cNvPicPr>
          <p:nvPr/>
        </p:nvPicPr>
        <p:blipFill rotWithShape="1">
          <a:blip r:embed="rId3" cstate="print"/>
          <a:srcRect b="41438"/>
          <a:stretch/>
        </p:blipFill>
        <p:spPr bwMode="auto">
          <a:xfrm>
            <a:off x="993422" y="2839210"/>
            <a:ext cx="6821456" cy="1971120"/>
          </a:xfrm>
          <a:prstGeom prst="rect">
            <a:avLst/>
          </a:prstGeom>
          <a:noFill/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599540" y="4250217"/>
            <a:ext cx="1921370" cy="6038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2100" b="1" i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100" b="1" i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8" y="783774"/>
            <a:ext cx="8700042" cy="485914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79025" y="172332"/>
            <a:ext cx="906286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Показатели качества </a:t>
            </a:r>
            <a:r>
              <a:rPr lang="ru-RU" altLang="ru-RU" sz="28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скрининговой</a:t>
            </a:r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колоноскопии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Наталья\Pictures\Screenshots\Снимок экрана (104).png"/>
          <p:cNvPicPr>
            <a:picLocks noChangeAspect="1" noChangeArrowheads="1"/>
          </p:cNvPicPr>
          <p:nvPr/>
        </p:nvPicPr>
        <p:blipFill rotWithShape="1">
          <a:blip r:embed="rId3" cstate="print"/>
          <a:srcRect b="41438"/>
          <a:stretch/>
        </p:blipFill>
        <p:spPr bwMode="auto">
          <a:xfrm>
            <a:off x="79025" y="5337956"/>
            <a:ext cx="6186311" cy="15070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69815" y="6299836"/>
            <a:ext cx="6444208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100" dirty="0" smtClean="0"/>
              <a:t>Kaminski Michal F. et al. Performance measures for lower gastrointestinal</a:t>
            </a:r>
            <a:r>
              <a:rPr lang="ru-RU" sz="1100" dirty="0" smtClean="0"/>
              <a:t> </a:t>
            </a:r>
            <a:r>
              <a:rPr lang="en-US" sz="1100" dirty="0" smtClean="0"/>
              <a:t>endoscopy: a European Society of </a:t>
            </a:r>
            <a:r>
              <a:rPr lang="ru-RU" sz="1100" dirty="0" smtClean="0"/>
              <a:t> </a:t>
            </a:r>
            <a:r>
              <a:rPr lang="en-US" sz="1100" dirty="0" smtClean="0"/>
              <a:t>Gastrointestinal  Endoscopy (ESGE)</a:t>
            </a:r>
            <a:r>
              <a:rPr lang="ru-RU" sz="1100" dirty="0" smtClean="0"/>
              <a:t> </a:t>
            </a:r>
            <a:r>
              <a:rPr lang="en-US" sz="1100" dirty="0" smtClean="0"/>
              <a:t>Quality Improvement Initiative. Endoscopy 2017;49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90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69522" y="1960680"/>
            <a:ext cx="86423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006699"/>
                </a:solidFill>
                <a:latin typeface="Comic Sans MS" panose="030F0702030302020204" pitchFamily="66" charset="0"/>
              </a:rPr>
              <a:t>Качество подготовки толстой кишки к исследованию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65113" y="2484747"/>
            <a:ext cx="86423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006699"/>
                </a:solidFill>
                <a:latin typeface="Comic Sans MS" panose="030F0702030302020204" pitchFamily="66" charset="0"/>
              </a:rPr>
              <a:t>Частота достижения купола слепой кишки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5113" y="3015284"/>
            <a:ext cx="8642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006699"/>
                </a:solidFill>
                <a:latin typeface="Comic Sans MS" panose="030F0702030302020204" pitchFamily="66" charset="0"/>
              </a:rPr>
              <a:t>Уровень выявления аденом (</a:t>
            </a:r>
            <a:r>
              <a:rPr lang="en-US" sz="2300" dirty="0">
                <a:solidFill>
                  <a:srgbClr val="006699"/>
                </a:solidFill>
                <a:latin typeface="Comic Sans MS" panose="030F0702030302020204" pitchFamily="66" charset="0"/>
              </a:rPr>
              <a:t>ADR - </a:t>
            </a:r>
            <a:r>
              <a:rPr lang="en-US" sz="1900" dirty="0">
                <a:solidFill>
                  <a:srgbClr val="006699"/>
                </a:solidFill>
                <a:latin typeface="Comic Sans MS" panose="030F0702030302020204" pitchFamily="66" charset="0"/>
              </a:rPr>
              <a:t>Adenoma Detection Rate</a:t>
            </a:r>
            <a:r>
              <a:rPr lang="en-US" sz="2300" dirty="0">
                <a:solidFill>
                  <a:srgbClr val="006699"/>
                </a:solidFill>
                <a:latin typeface="Comic Sans MS" panose="030F0702030302020204" pitchFamily="66" charset="0"/>
              </a:rPr>
              <a:t>)</a:t>
            </a:r>
            <a:endParaRPr lang="ru-RU" sz="23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5113" y="3533798"/>
            <a:ext cx="8642350" cy="56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006699"/>
                </a:solidFill>
                <a:latin typeface="Comic Sans MS" panose="030F0702030302020204" pitchFamily="66" charset="0"/>
              </a:rPr>
              <a:t>Время </a:t>
            </a:r>
            <a:r>
              <a:rPr lang="ru-RU" sz="23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осмотра </a:t>
            </a:r>
            <a:r>
              <a:rPr lang="ru-RU" sz="2300" dirty="0">
                <a:solidFill>
                  <a:srgbClr val="006699"/>
                </a:solidFill>
                <a:latin typeface="Comic Sans MS" panose="030F0702030302020204" pitchFamily="66" charset="0"/>
              </a:rPr>
              <a:t>на </a:t>
            </a:r>
            <a:r>
              <a:rPr lang="ru-RU" sz="23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выходе</a:t>
            </a:r>
            <a:endParaRPr lang="ru-RU" sz="23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73756" y="4083321"/>
            <a:ext cx="8642350" cy="56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Макроскопическое описание выявленных образований</a:t>
            </a:r>
            <a:endParaRPr lang="ru-RU" sz="23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9" name="Rectangle 2"/>
          <p:cNvSpPr txBox="1">
            <a:spLocks noChangeArrowheads="1"/>
          </p:cNvSpPr>
          <p:nvPr/>
        </p:nvSpPr>
        <p:spPr bwMode="gray">
          <a:xfrm>
            <a:off x="573088" y="217488"/>
            <a:ext cx="8297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Показатели качества </a:t>
            </a:r>
            <a:r>
              <a:rPr lang="ru-RU" altLang="ru-RU" sz="2800" b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колоноскопии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19771" r="15443" b="49829"/>
          <a:stretch>
            <a:fillRect/>
          </a:stretch>
        </p:blipFill>
        <p:spPr bwMode="auto">
          <a:xfrm>
            <a:off x="49384" y="852601"/>
            <a:ext cx="3608215" cy="9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15899" y="1376477"/>
            <a:ext cx="1454150" cy="41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100" b="1" i="1" dirty="0">
                <a:solidFill>
                  <a:srgbClr val="006699"/>
                </a:solidFill>
              </a:rPr>
              <a:t>2012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0666" t="23464" r="30179" b="54203"/>
          <a:stretch/>
        </p:blipFill>
        <p:spPr>
          <a:xfrm>
            <a:off x="3688780" y="824249"/>
            <a:ext cx="4373395" cy="1040857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812606" y="1451217"/>
            <a:ext cx="1921370" cy="6038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21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1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7" y="760233"/>
            <a:ext cx="978338" cy="1304450"/>
          </a:xfrm>
          <a:prstGeom prst="rect">
            <a:avLst/>
          </a:prstGeom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76399" y="6252246"/>
            <a:ext cx="86423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Сроки выполнения контрольной </a:t>
            </a:r>
            <a:r>
              <a:rPr lang="ru-RU" sz="23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колоноскопии</a:t>
            </a:r>
            <a:endParaRPr lang="ru-RU" sz="23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96334" y="4588925"/>
            <a:ext cx="86423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Методика удаления выявленных образований</a:t>
            </a:r>
            <a:endParaRPr lang="ru-RU" sz="23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96334" y="5138144"/>
            <a:ext cx="8642350" cy="56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Протокол, </a:t>
            </a:r>
            <a:r>
              <a:rPr lang="ru-RU" sz="23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фотофиксация</a:t>
            </a:r>
            <a:r>
              <a:rPr lang="ru-RU" sz="23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результатов исследования</a:t>
            </a:r>
            <a:endParaRPr lang="ru-RU" sz="23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88233" y="5695195"/>
            <a:ext cx="8642350" cy="56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Частота осложнений</a:t>
            </a:r>
            <a:endParaRPr lang="ru-RU" sz="2300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533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  <p:bldP spid="4" grpId="0" build="allAtOnce"/>
      <p:bldP spid="5" grpId="0" build="allAtOnce"/>
      <p:bldP spid="6" grpId="0" build="allAtOnce"/>
      <p:bldP spid="7" grpId="0" build="allAtOnce"/>
      <p:bldP spid="13" grpId="0"/>
      <p:bldP spid="14" grpId="0" build="allAtOnce"/>
      <p:bldP spid="15" grpId="0" build="allAtOnce"/>
      <p:bldP spid="1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53E85C4E-E4F6-48EA-934A-0D1D4B99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91" y="1255736"/>
            <a:ext cx="8355959" cy="5964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4D93"/>
                </a:solidFill>
              </a:rPr>
              <a:t>S. Kudo, 1996</a:t>
            </a:r>
            <a:r>
              <a:rPr lang="ru-RU" dirty="0">
                <a:solidFill>
                  <a:srgbClr val="004D93"/>
                </a:solidFill>
              </a:rPr>
              <a:t> </a:t>
            </a:r>
            <a:r>
              <a:rPr lang="ru-RU" altLang="ru-RU" sz="2100" b="1" i="1" dirty="0">
                <a:solidFill>
                  <a:srgbClr val="006699"/>
                </a:solidFill>
              </a:rPr>
              <a:t>«</a:t>
            </a:r>
            <a:r>
              <a:rPr lang="ru-RU" altLang="ru-RU" sz="2100" i="1" dirty="0">
                <a:solidFill>
                  <a:srgbClr val="006699"/>
                </a:solidFill>
              </a:rPr>
              <a:t>Лучший способ подготовки к колоноскопии – ПЭГ»</a:t>
            </a:r>
            <a:endParaRPr lang="ru-RU" altLang="ru-RU" sz="2100" b="1" dirty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6699"/>
              </a:solidFill>
            </a:endParaRPr>
          </a:p>
        </p:txBody>
      </p: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8F7F1E20-4CF6-46BB-A2EF-6970C0514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66" y="2491558"/>
            <a:ext cx="2156222" cy="1710928"/>
          </a:xfrm>
          <a:prstGeom prst="rect">
            <a:avLst/>
          </a:prstGeom>
          <a:noFill/>
          <a:ln w="12700">
            <a:solidFill>
              <a:srgbClr val="004D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744E86-78B8-4BB0-BAC1-C075EE714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65" y="4313215"/>
            <a:ext cx="2156222" cy="1725215"/>
          </a:xfrm>
          <a:prstGeom prst="rect">
            <a:avLst/>
          </a:prstGeom>
          <a:noFill/>
          <a:ln w="12700">
            <a:solidFill>
              <a:srgbClr val="004D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2016_UEG_Vienna\Зудина_10_13_2016\100H0004.jpg">
            <a:extLst>
              <a:ext uri="{FF2B5EF4-FFF2-40B4-BE49-F238E27FC236}">
                <a16:creationId xmlns:a16="http://schemas.microsoft.com/office/drawing/2014/main" id="{23215FCD-C1F8-49E7-ACE1-4360B366FD7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35468" y="3035488"/>
            <a:ext cx="2857821" cy="2612394"/>
          </a:xfrm>
          <a:prstGeom prst="rect">
            <a:avLst/>
          </a:prstGeom>
          <a:noFill/>
          <a:ln>
            <a:solidFill>
              <a:srgbClr val="004D93"/>
            </a:solidFill>
            <a:prstDash/>
          </a:ln>
        </p:spPr>
      </p:pic>
      <p:pic>
        <p:nvPicPr>
          <p:cNvPr id="7" name="Picture 8" descr="Куд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82" y="3050002"/>
            <a:ext cx="3465691" cy="259788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6737509" y="2242709"/>
            <a:ext cx="2309999" cy="3953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56302" y="2242709"/>
            <a:ext cx="2362178" cy="3935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640822" y="251355"/>
            <a:ext cx="8297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Качество подготовки толстой кишки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5" y="345187"/>
            <a:ext cx="370134" cy="3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37" y="1416563"/>
            <a:ext cx="1894613" cy="13535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482" y="1386316"/>
            <a:ext cx="1936950" cy="13838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3" y="822410"/>
            <a:ext cx="2542059" cy="20336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5" name="Rectangle 14"/>
          <p:cNvSpPr/>
          <p:nvPr/>
        </p:nvSpPr>
        <p:spPr>
          <a:xfrm>
            <a:off x="2052850" y="1525848"/>
            <a:ext cx="1875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1F497D"/>
                </a:solidFill>
                <a:latin typeface="Trebuchet MS" pitchFamily="34" charset="0"/>
              </a:rPr>
              <a:t>½ дозы вечер + ½ дозы утро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2440" y="750717"/>
            <a:ext cx="5422913" cy="6289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3366"/>
                </a:solidFill>
                <a:latin typeface="Comic Sans MS" panose="030F0702030302020204" pitchFamily="66" charset="0"/>
              </a:rPr>
              <a:t>Двухэтапная </a:t>
            </a:r>
            <a:r>
              <a:rPr 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схема</a:t>
            </a:r>
            <a:endParaRPr 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69349" y="5113836"/>
            <a:ext cx="5362222" cy="514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Одноэтапная вечерняя схема</a:t>
            </a:r>
            <a:endParaRPr 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28945" y="3018051"/>
            <a:ext cx="5362222" cy="514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Одноэтапная утренняя схема</a:t>
            </a:r>
            <a:endParaRPr 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6591" y="3581728"/>
            <a:ext cx="1850842" cy="13231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63" y="3120299"/>
            <a:ext cx="2558240" cy="20465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70F97A-2813-4E40-A015-CE6F7C388429}"/>
              </a:ext>
            </a:extLst>
          </p:cNvPr>
          <p:cNvSpPr txBox="1"/>
          <p:nvPr/>
        </p:nvSpPr>
        <p:spPr>
          <a:xfrm>
            <a:off x="309652" y="3683629"/>
            <a:ext cx="37136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- зарегистрирована </a:t>
            </a:r>
            <a:r>
              <a:rPr lang="ru-RU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только у препарата </a:t>
            </a:r>
            <a:r>
              <a:rPr 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Мовипреп</a:t>
            </a:r>
            <a:r>
              <a:rPr 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</a:t>
            </a:r>
            <a:r>
              <a:rPr lang="ru-RU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на территории России* </a:t>
            </a:r>
          </a:p>
        </p:txBody>
      </p:sp>
      <p:pic>
        <p:nvPicPr>
          <p:cNvPr id="19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55" y="5580603"/>
            <a:ext cx="1492186" cy="1193749"/>
          </a:xfrm>
          <a:prstGeom prst="rect">
            <a:avLst/>
          </a:prstGeom>
        </p:spPr>
      </p:pic>
      <p:pic>
        <p:nvPicPr>
          <p:cNvPr id="20" name="Объект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0" y="5596933"/>
            <a:ext cx="1492186" cy="1193749"/>
          </a:xfrm>
          <a:prstGeom prst="rect">
            <a:avLst/>
          </a:prstGeom>
        </p:spPr>
      </p:pic>
      <p:pic>
        <p:nvPicPr>
          <p:cNvPr id="21" name="Объект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10" y="5587519"/>
            <a:ext cx="1493270" cy="1194616"/>
          </a:xfrm>
          <a:prstGeom prst="rect">
            <a:avLst/>
          </a:prstGeom>
        </p:spPr>
      </p:pic>
      <p:sp>
        <p:nvSpPr>
          <p:cNvPr id="22" name="Умножение 21"/>
          <p:cNvSpPr/>
          <p:nvPr/>
        </p:nvSpPr>
        <p:spPr>
          <a:xfrm>
            <a:off x="20993" y="4888810"/>
            <a:ext cx="1569349" cy="13071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8" y="822411"/>
            <a:ext cx="370134" cy="318885"/>
          </a:xfrm>
          <a:prstGeom prst="rect">
            <a:avLst/>
          </a:prstGeom>
        </p:spPr>
      </p:pic>
      <p:pic>
        <p:nvPicPr>
          <p:cNvPr id="24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4" y="3085837"/>
            <a:ext cx="370134" cy="318885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gray">
          <a:xfrm>
            <a:off x="640822" y="149754"/>
            <a:ext cx="8297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Качество подготовки толстой </a:t>
            </a:r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кишки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021910" y="119027"/>
            <a:ext cx="8122090" cy="1278909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Clr>
                <a:srgbClr val="003399"/>
              </a:buClr>
              <a:buNone/>
            </a:pPr>
            <a:r>
              <a:rPr lang="ru-RU" b="1" dirty="0" smtClean="0">
                <a:solidFill>
                  <a:srgbClr val="003366"/>
                </a:solidFill>
              </a:rPr>
              <a:t>Показатель адекватной подготовки </a:t>
            </a:r>
            <a:r>
              <a:rPr lang="ru-RU" b="1" dirty="0">
                <a:solidFill>
                  <a:srgbClr val="003366"/>
                </a:solidFill>
              </a:rPr>
              <a:t>толстой кишки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" y="296788"/>
            <a:ext cx="370134" cy="3188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675431" y="1997704"/>
            <a:ext cx="3204723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3399"/>
              </a:buClr>
            </a:pPr>
            <a:r>
              <a:rPr lang="ru-RU" sz="2300" i="1" dirty="0">
                <a:solidFill>
                  <a:srgbClr val="006699"/>
                </a:solidFill>
                <a:latin typeface="Comic Sans MS" panose="030F0702030302020204" pitchFamily="66" charset="0"/>
              </a:rPr>
              <a:t>Минимально   ≥ 90%</a:t>
            </a:r>
          </a:p>
          <a:p>
            <a:pPr>
              <a:lnSpc>
                <a:spcPct val="120000"/>
              </a:lnSpc>
              <a:buClr>
                <a:srgbClr val="003399"/>
              </a:buClr>
            </a:pPr>
            <a:r>
              <a:rPr lang="ru-RU" sz="2300" i="1" dirty="0">
                <a:solidFill>
                  <a:srgbClr val="006699"/>
                </a:solidFill>
                <a:latin typeface="Comic Sans MS" panose="030F0702030302020204" pitchFamily="66" charset="0"/>
              </a:rPr>
              <a:t>Желательно 	   </a:t>
            </a:r>
            <a:r>
              <a:rPr lang="ru-RU" sz="2300" b="1" i="1" dirty="0">
                <a:solidFill>
                  <a:srgbClr val="006699"/>
                </a:solidFill>
                <a:latin typeface="Comic Sans MS" panose="030F0702030302020204" pitchFamily="66" charset="0"/>
              </a:rPr>
              <a:t>≥ 95%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61433" y="1018631"/>
            <a:ext cx="684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- есть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возможность обнаружения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образований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размером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мм</a:t>
            </a:r>
            <a:endParaRPr lang="ru-RU" b="1" i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9077" y="3922941"/>
            <a:ext cx="770954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err="1" smtClean="0">
                <a:solidFill>
                  <a:srgbClr val="006699"/>
                </a:solidFill>
              </a:rPr>
              <a:t>Валидированные</a:t>
            </a:r>
            <a:r>
              <a:rPr lang="ru-RU" sz="2100" b="1" dirty="0" smtClean="0">
                <a:solidFill>
                  <a:srgbClr val="006699"/>
                </a:solidFill>
              </a:rPr>
              <a:t> шкалы измерения уровня </a:t>
            </a:r>
            <a:r>
              <a:rPr lang="ru-RU" sz="2100" b="1" dirty="0">
                <a:solidFill>
                  <a:srgbClr val="006699"/>
                </a:solidFill>
              </a:rPr>
              <a:t>очистки </a:t>
            </a:r>
            <a:r>
              <a:rPr lang="ru-RU" sz="2100" b="1" dirty="0" smtClean="0">
                <a:solidFill>
                  <a:srgbClr val="006699"/>
                </a:solidFill>
              </a:rPr>
              <a:t>кишки:</a:t>
            </a:r>
          </a:p>
          <a:p>
            <a:pPr algn="ctr"/>
            <a:endParaRPr lang="ru-RU" sz="2100" b="1" dirty="0">
              <a:solidFill>
                <a:srgbClr val="006699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100" dirty="0">
                <a:solidFill>
                  <a:srgbClr val="006699"/>
                </a:solidFill>
              </a:rPr>
              <a:t> </a:t>
            </a:r>
            <a:r>
              <a:rPr lang="ru-RU" sz="2100" dirty="0" smtClean="0">
                <a:solidFill>
                  <a:srgbClr val="006699"/>
                </a:solidFill>
              </a:rPr>
              <a:t>Бостонская </a:t>
            </a:r>
            <a:r>
              <a:rPr lang="ru-RU" sz="2100" dirty="0">
                <a:solidFill>
                  <a:srgbClr val="006699"/>
                </a:solidFill>
              </a:rPr>
              <a:t>шкала </a:t>
            </a:r>
          </a:p>
          <a:p>
            <a:pPr algn="ctr">
              <a:buFont typeface="Wingdings" pitchFamily="2" charset="2"/>
              <a:buChar char="§"/>
            </a:pPr>
            <a:r>
              <a:rPr lang="ru-RU" sz="2100" dirty="0" smtClean="0">
                <a:solidFill>
                  <a:srgbClr val="006699"/>
                </a:solidFill>
              </a:rPr>
              <a:t> </a:t>
            </a:r>
            <a:r>
              <a:rPr lang="ru-RU" sz="2100" dirty="0" err="1" smtClean="0">
                <a:solidFill>
                  <a:srgbClr val="006699"/>
                </a:solidFill>
              </a:rPr>
              <a:t>Оттавская</a:t>
            </a:r>
            <a:r>
              <a:rPr lang="ru-RU" sz="2100" dirty="0" smtClean="0">
                <a:solidFill>
                  <a:srgbClr val="006699"/>
                </a:solidFill>
              </a:rPr>
              <a:t> </a:t>
            </a:r>
            <a:r>
              <a:rPr lang="ru-RU" sz="2100" dirty="0">
                <a:solidFill>
                  <a:srgbClr val="006699"/>
                </a:solidFill>
              </a:rPr>
              <a:t>шкала </a:t>
            </a:r>
            <a:endParaRPr lang="ru-RU" sz="2100" dirty="0" smtClean="0">
              <a:solidFill>
                <a:srgbClr val="006699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100" dirty="0">
                <a:solidFill>
                  <a:srgbClr val="006699"/>
                </a:solidFill>
              </a:rPr>
              <a:t> </a:t>
            </a:r>
            <a:r>
              <a:rPr lang="ru-RU" sz="2100" dirty="0" smtClean="0">
                <a:solidFill>
                  <a:srgbClr val="006699"/>
                </a:solidFill>
              </a:rPr>
              <a:t>Шкала </a:t>
            </a:r>
            <a:r>
              <a:rPr lang="ru-RU" sz="2100" dirty="0" err="1" smtClean="0">
                <a:solidFill>
                  <a:srgbClr val="006699"/>
                </a:solidFill>
              </a:rPr>
              <a:t>Арончик</a:t>
            </a:r>
            <a:endParaRPr lang="ru-RU" sz="2100" dirty="0">
              <a:solidFill>
                <a:srgbClr val="0066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587" y="571637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 случае неадекватной подготовки толстой кишки -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скрининговая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колоноскопия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должна быть выполнена повторно в течение 1 года!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Объект 5">
            <a:extLst>
              <a:ext uri="{FF2B5EF4-FFF2-40B4-BE49-F238E27FC236}">
                <a16:creationId xmlns:a16="http://schemas.microsoft.com/office/drawing/2014/main" id="{F97EA21C-F1BA-4EE6-8A85-246C11168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7" y="1620169"/>
            <a:ext cx="2508570" cy="2006856"/>
          </a:xfrm>
          <a:prstGeom prst="rect">
            <a:avLst/>
          </a:prstGeom>
        </p:spPr>
      </p:pic>
      <p:pic>
        <p:nvPicPr>
          <p:cNvPr id="24" name="Объект 3">
            <a:extLst>
              <a:ext uri="{FF2B5EF4-FFF2-40B4-BE49-F238E27FC236}">
                <a16:creationId xmlns:a16="http://schemas.microsoft.com/office/drawing/2014/main" id="{8FD596FD-5AEA-42BD-8B85-316F7510A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07" y="1620169"/>
            <a:ext cx="2508570" cy="20068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69155" y="2883055"/>
            <a:ext cx="699911" cy="58263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18562</TotalTime>
  <Words>1017</Words>
  <Application>Microsoft Office PowerPoint</Application>
  <PresentationFormat>Экран (4:3)</PresentationFormat>
  <Paragraphs>181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Calibri</vt:lpstr>
      <vt:lpstr>Calibri Light</vt:lpstr>
      <vt:lpstr>Century Gothic</vt:lpstr>
      <vt:lpstr>Comic Sans MS</vt:lpstr>
      <vt:lpstr>Tahoma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Критерии качества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ХРОМОСКОПИЯ (укс.кислота) + NBI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Гулька</dc:creator>
  <cp:lastModifiedBy>Hewlett-Packard Company</cp:lastModifiedBy>
  <cp:revision>477</cp:revision>
  <dcterms:created xsi:type="dcterms:W3CDTF">2017-03-17T15:36:36Z</dcterms:created>
  <dcterms:modified xsi:type="dcterms:W3CDTF">2019-04-11T03:57:56Z</dcterms:modified>
</cp:coreProperties>
</file>