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0" d="100"/>
          <a:sy n="80" d="100"/>
        </p:scale>
        <p:origin x="-25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355085406656478E-2"/>
          <c:y val="3.7664783427495296E-2"/>
          <c:w val="0.88760551097247053"/>
          <c:h val="0.7622702670640747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2000 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Лист1!$A$2:$A$8</c:f>
              <c:strCache>
                <c:ptCount val="7"/>
                <c:pt idx="0">
                  <c:v>ОА</c:v>
                </c:pt>
                <c:pt idx="1">
                  <c:v>ОХ</c:v>
                </c:pt>
                <c:pt idx="2">
                  <c:v>ОП</c:v>
                </c:pt>
                <c:pt idx="3">
                  <c:v>ЖКК</c:v>
                </c:pt>
                <c:pt idx="4">
                  <c:v>ОКН</c:v>
                </c:pt>
                <c:pt idx="5">
                  <c:v>УГ</c:v>
                </c:pt>
                <c:pt idx="6">
                  <c:v>ПЯ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0.40300000000000002</c:v>
                </c:pt>
                <c:pt idx="1">
                  <c:v>0.19300000000000003</c:v>
                </c:pt>
                <c:pt idx="2">
                  <c:v>0.13500000000000001</c:v>
                </c:pt>
                <c:pt idx="3">
                  <c:v>9.8000000000000032E-2</c:v>
                </c:pt>
                <c:pt idx="4">
                  <c:v>7.2000000000000008E-2</c:v>
                </c:pt>
                <c:pt idx="5">
                  <c:v>5.2000000000000005E-2</c:v>
                </c:pt>
                <c:pt idx="6">
                  <c:v>4.7000000000000014E-2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 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Лист1!$A$2:$A$8</c:f>
              <c:strCache>
                <c:ptCount val="7"/>
                <c:pt idx="0">
                  <c:v>ОА</c:v>
                </c:pt>
                <c:pt idx="1">
                  <c:v>ОХ</c:v>
                </c:pt>
                <c:pt idx="2">
                  <c:v>ОП</c:v>
                </c:pt>
                <c:pt idx="3">
                  <c:v>ЖКК</c:v>
                </c:pt>
                <c:pt idx="4">
                  <c:v>ОКН</c:v>
                </c:pt>
                <c:pt idx="5">
                  <c:v>УГ</c:v>
                </c:pt>
                <c:pt idx="6">
                  <c:v>ПЯ</c:v>
                </c:pt>
              </c:strCache>
            </c:strRef>
          </c:cat>
          <c:val>
            <c:numRef>
              <c:f>Лист1!$C$2:$C$8</c:f>
              <c:numCache>
                <c:formatCode>0.00%</c:formatCode>
                <c:ptCount val="7"/>
                <c:pt idx="0">
                  <c:v>0.32600000000000007</c:v>
                </c:pt>
                <c:pt idx="1">
                  <c:v>0.21700000000000003</c:v>
                </c:pt>
                <c:pt idx="2">
                  <c:v>0.23</c:v>
                </c:pt>
                <c:pt idx="3">
                  <c:v>8.3000000000000018E-2</c:v>
                </c:pt>
                <c:pt idx="4">
                  <c:v>5.800000000000001E-2</c:v>
                </c:pt>
                <c:pt idx="5">
                  <c:v>5.6000000000000008E-2</c:v>
                </c:pt>
                <c:pt idx="6">
                  <c:v>3.0000000000000006E-2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Лист1!$A$2:$A$8</c:f>
              <c:strCache>
                <c:ptCount val="7"/>
                <c:pt idx="0">
                  <c:v>ОА</c:v>
                </c:pt>
                <c:pt idx="1">
                  <c:v>ОХ</c:v>
                </c:pt>
                <c:pt idx="2">
                  <c:v>ОП</c:v>
                </c:pt>
                <c:pt idx="3">
                  <c:v>ЖКК</c:v>
                </c:pt>
                <c:pt idx="4">
                  <c:v>ОКН</c:v>
                </c:pt>
                <c:pt idx="5">
                  <c:v>УГ</c:v>
                </c:pt>
                <c:pt idx="6">
                  <c:v>ПЯ</c:v>
                </c:pt>
              </c:strCache>
            </c:strRef>
          </c:cat>
          <c:val>
            <c:numRef>
              <c:f>Лист1!$D$2:$D$8</c:f>
              <c:numCache>
                <c:formatCode>0.00%</c:formatCode>
                <c:ptCount val="7"/>
                <c:pt idx="0">
                  <c:v>0.26900000000000002</c:v>
                </c:pt>
                <c:pt idx="1">
                  <c:v>0.24700000000000003</c:v>
                </c:pt>
                <c:pt idx="2">
                  <c:v>0.23900000000000002</c:v>
                </c:pt>
                <c:pt idx="3">
                  <c:v>8.7000000000000022E-2</c:v>
                </c:pt>
                <c:pt idx="4">
                  <c:v>8.1000000000000016E-2</c:v>
                </c:pt>
                <c:pt idx="5">
                  <c:v>4.6000000000000006E-2</c:v>
                </c:pt>
                <c:pt idx="6">
                  <c:v>3.1000000000000007E-2</c:v>
                </c:pt>
              </c:numCache>
            </c:numRef>
          </c:val>
        </c:ser>
        <c:dLbls/>
        <c:shape val="box"/>
        <c:axId val="20135296"/>
        <c:axId val="20141184"/>
        <c:axId val="0"/>
      </c:bar3DChart>
      <c:catAx>
        <c:axId val="20135296"/>
        <c:scaling>
          <c:orientation val="minMax"/>
        </c:scaling>
        <c:axPos val="b"/>
        <c:numFmt formatCode="General" sourceLinked="0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41184"/>
        <c:crosses val="autoZero"/>
        <c:auto val="1"/>
        <c:lblAlgn val="ctr"/>
        <c:lblOffset val="100"/>
      </c:catAx>
      <c:valAx>
        <c:axId val="20141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13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82596344302959"/>
          <c:y val="0.16431217284280145"/>
          <c:w val="0.33174036556970443"/>
          <c:h val="0.121347502768114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rgbClr val="5B9BD5">
        <a:lumMod val="20000"/>
        <a:lumOff val="80000"/>
      </a:srgb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sideWall>
    <c:backWall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254228638086906E-2"/>
          <c:y val="4.4057617797775291E-2"/>
          <c:w val="0.89558945756780417"/>
          <c:h val="0.864467566554180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СЗФО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55.1</c:v>
                </c:pt>
                <c:pt idx="1">
                  <c:v>17.3</c:v>
                </c:pt>
                <c:pt idx="2">
                  <c:v>19.7</c:v>
                </c:pt>
                <c:pt idx="3">
                  <c:v>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ЦФО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</c:v>
                </c:pt>
                <c:pt idx="1">
                  <c:v>17.100000000000001</c:v>
                </c:pt>
                <c:pt idx="2">
                  <c:v>43.8</c:v>
                </c:pt>
                <c:pt idx="3">
                  <c:v>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ПФО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40.5</c:v>
                </c:pt>
                <c:pt idx="1">
                  <c:v>8.4</c:v>
                </c:pt>
                <c:pt idx="2">
                  <c:v>10.9</c:v>
                </c:pt>
                <c:pt idx="3">
                  <c:v>4.5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ЮФО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56.6</c:v>
                </c:pt>
                <c:pt idx="1">
                  <c:v>19.5</c:v>
                </c:pt>
                <c:pt idx="2">
                  <c:v>6.6</c:v>
                </c:pt>
                <c:pt idx="3">
                  <c:v>4.2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СКФО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48.1</c:v>
                </c:pt>
                <c:pt idx="1">
                  <c:v>19.3</c:v>
                </c:pt>
                <c:pt idx="2">
                  <c:v>21.3</c:v>
                </c:pt>
                <c:pt idx="3">
                  <c:v>9.7000000000000011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УФО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49.9</c:v>
                </c:pt>
                <c:pt idx="1">
                  <c:v>25.6</c:v>
                </c:pt>
                <c:pt idx="2">
                  <c:v>11.5</c:v>
                </c:pt>
                <c:pt idx="3">
                  <c:v>12.6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СФО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39.9</c:v>
                </c:pt>
                <c:pt idx="1">
                  <c:v>13.8</c:v>
                </c:pt>
                <c:pt idx="2">
                  <c:v>6.3</c:v>
                </c:pt>
                <c:pt idx="3">
                  <c:v>6.5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ДФО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  <c:pt idx="0">
                  <c:v>40.300000000000011</c:v>
                </c:pt>
                <c:pt idx="1">
                  <c:v>11.8</c:v>
                </c:pt>
                <c:pt idx="2">
                  <c:v>2.5</c:v>
                </c:pt>
                <c:pt idx="3">
                  <c:v>12.6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Москва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Лист1!$J$2:$J$5</c:f>
              <c:numCache>
                <c:formatCode>General</c:formatCode>
                <c:ptCount val="4"/>
                <c:pt idx="0">
                  <c:v>70.8</c:v>
                </c:pt>
                <c:pt idx="1">
                  <c:v>88.8</c:v>
                </c:pt>
                <c:pt idx="2">
                  <c:v>54.7</c:v>
                </c:pt>
                <c:pt idx="3">
                  <c:v>6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С-Петербург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Лист1!$K$2:$K$5</c:f>
              <c:numCache>
                <c:formatCode>General</c:formatCode>
                <c:ptCount val="4"/>
                <c:pt idx="0">
                  <c:v>94</c:v>
                </c:pt>
                <c:pt idx="1">
                  <c:v>78</c:v>
                </c:pt>
                <c:pt idx="2">
                  <c:v>44</c:v>
                </c:pt>
                <c:pt idx="3">
                  <c:v>30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РФ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холецистэктомия</c:v>
                </c:pt>
                <c:pt idx="1">
                  <c:v>аппендэктомия</c:v>
                </c:pt>
                <c:pt idx="2">
                  <c:v>герниопластика</c:v>
                </c:pt>
                <c:pt idx="3">
                  <c:v>ушивание ПЯ</c:v>
                </c:pt>
              </c:strCache>
            </c:strRef>
          </c:cat>
          <c:val>
            <c:numRef>
              <c:f>Лист1!$L$2:$L$5</c:f>
              <c:numCache>
                <c:formatCode>General</c:formatCode>
                <c:ptCount val="4"/>
                <c:pt idx="0">
                  <c:v>50.5</c:v>
                </c:pt>
                <c:pt idx="1">
                  <c:v>19.899999999999999</c:v>
                </c:pt>
                <c:pt idx="2">
                  <c:v>18.899999999999999</c:v>
                </c:pt>
                <c:pt idx="3">
                  <c:v>6.2</c:v>
                </c:pt>
              </c:numCache>
            </c:numRef>
          </c:val>
        </c:ser>
        <c:dLbls/>
        <c:shape val="box"/>
        <c:axId val="78175616"/>
        <c:axId val="77608064"/>
        <c:axId val="0"/>
      </c:bar3DChart>
      <c:catAx>
        <c:axId val="7817561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608064"/>
        <c:crosses val="autoZero"/>
        <c:auto val="1"/>
        <c:lblAlgn val="ctr"/>
        <c:lblOffset val="100"/>
      </c:catAx>
      <c:valAx>
        <c:axId val="77608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wordArtVert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 b="1">
                    <a:solidFill>
                      <a:srgbClr val="002060"/>
                    </a:solidFill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1.3888888888888892E-2"/>
              <c:y val="0.91630108736407956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17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325100425049843"/>
          <c:y val="2.4305086864141987E-2"/>
          <c:w val="0.45189447694655965"/>
          <c:h val="0.3296941007374079"/>
        </c:manualLayout>
      </c:layout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52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20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915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249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03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20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179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32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940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63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12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96FAD-7362-4392-B167-2C17ECFFC2AB}" type="datetimeFigureOut">
              <a:rPr lang="ru-RU" smtClean="0"/>
              <a:pPr/>
              <a:t>17.08.2018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C6E9-1B4D-4530-A589-DD1B2E76FE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04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4730" y="124303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/>
              <a:t/>
            </a:r>
            <a:br>
              <a:rPr lang="ru-RU" sz="4900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Отчетность в хирургии,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как её улучшить?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261" y="4400113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Руководитель организационно-методического отдела 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НМИЦ хирургии им. А.В. Вишневского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д.м.н.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В.Е. Оловянный</a:t>
            </a:r>
          </a:p>
          <a:p>
            <a:endParaRPr lang="ru-RU" dirty="0"/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14 августа 2018 г.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4913" y="300051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54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995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Предложения по электронной форме учета и отчетности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Отчетную форму по экстренной хирургии </a:t>
            </a:r>
            <a:r>
              <a:rPr lang="ru-RU" dirty="0" smtClean="0">
                <a:solidFill>
                  <a:srgbClr val="002060"/>
                </a:solidFill>
              </a:rPr>
              <a:t>вновь ввести в официальную статистику (МИАЦ, Росстат).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Правление РОХ разрабатывает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электронную форму </a:t>
            </a:r>
            <a:r>
              <a:rPr lang="ru-RU" dirty="0" smtClean="0">
                <a:solidFill>
                  <a:srgbClr val="002060"/>
                </a:solidFill>
              </a:rPr>
              <a:t>–  удаленная единая для всех регионов база данных в форме таблицы в </a:t>
            </a:r>
            <a:r>
              <a:rPr lang="en-US" dirty="0" smtClean="0">
                <a:solidFill>
                  <a:srgbClr val="002060"/>
                </a:solidFill>
              </a:rPr>
              <a:t>Excel</a:t>
            </a:r>
            <a:r>
              <a:rPr lang="ru-RU" dirty="0" smtClean="0">
                <a:solidFill>
                  <a:srgbClr val="002060"/>
                </a:solidFill>
              </a:rPr>
              <a:t>. Заполняет главный хирург региона, подсчеты ведутся автоматически. Надо определиться с количеством показателей.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Единая государственная информационная система </a:t>
            </a:r>
            <a:r>
              <a:rPr lang="ru-RU" smtClean="0">
                <a:solidFill>
                  <a:srgbClr val="002060"/>
                </a:solidFill>
              </a:rPr>
              <a:t>(проект МЗ РФ </a:t>
            </a:r>
            <a:r>
              <a:rPr lang="ru-RU" dirty="0" smtClean="0">
                <a:solidFill>
                  <a:srgbClr val="002060"/>
                </a:solidFill>
              </a:rPr>
              <a:t>планируется реализовать к 2024 году).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98381" y="26739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189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92667" y="256645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+mn-lt"/>
              </a:rPr>
              <a:t>Благодарю за внимание!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8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5451" y="10228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Содержание формы федерального статистического наблюдения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№ 30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по профилю «хирургия» </a:t>
            </a:r>
            <a:b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табл. 4000, 4001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)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бщее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количество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операций, количество высокотехнологичных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вмешательств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 количество осложнений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У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читываются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только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вмешательства по поводу язвенной болезни,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аппендэктомии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при хроническом аппендиците,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грыжесечения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неущемлненной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грыже,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</a:rPr>
              <a:t>холецистэктомии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 при хроническом холецистите и диагностические лапаротомии, 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только у лиц старше трудоспособного возраста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Показатели экстренной хирургии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органов брюшной полости не учитываются с 2015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года.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4913" y="133073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35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5854" y="1201853"/>
            <a:ext cx="9476115" cy="13255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Результаты применения единой отчетной формы, рекомендованной профильной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комиссии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Минздрава России  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2732" y="2904227"/>
            <a:ext cx="9142159" cy="4351338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2018 г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получены данные по хирургической помощи из 80 регионов,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в которых проживает 99,3 % населения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страны.</a:t>
            </a:r>
          </a:p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удет издан информационно-аналитический сборник «Хирургическая помощь в Российской Федерации в 2017 году»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4913" y="300051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99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4136" y="392292"/>
            <a:ext cx="8929315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Соотношение отдельных форм острых хирургических заболеваний органов брюшной полости в РФ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2000, 2010, 2017)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7716682"/>
              </p:ext>
            </p:extLst>
          </p:nvPr>
        </p:nvGraphicFramePr>
        <p:xfrm>
          <a:off x="1837267" y="1910292"/>
          <a:ext cx="811106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9598" y="0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08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934" y="305858"/>
            <a:ext cx="8922710" cy="13255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Динамика послеоперационной летальности </a:t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при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острых хирургических заболеваниях органов брюшной полости в РФ (2000 – 2017)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1334" y="1694656"/>
            <a:ext cx="8491993" cy="4768046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112500"/>
          </a:effectLst>
          <a:ex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5358" y="0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86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645" y="308724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+mn-lt"/>
              </a:rPr>
              <a:t>Удельный вес </a:t>
            </a:r>
            <a:r>
              <a:rPr lang="ru-RU" sz="3200" b="1" dirty="0" err="1">
                <a:solidFill>
                  <a:srgbClr val="002060"/>
                </a:solidFill>
                <a:latin typeface="+mn-lt"/>
              </a:rPr>
              <a:t>лапароскопических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 операций в федеральных округах и городах федерального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значения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РФ в 2017 г (%)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6470756"/>
              </p:ext>
            </p:extLst>
          </p:nvPr>
        </p:nvGraphicFramePr>
        <p:xfrm>
          <a:off x="1122311" y="1952624"/>
          <a:ext cx="988059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845" y="238540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979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623" y="429432"/>
            <a:ext cx="9364133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+mn-lt"/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роблемы сбора и учета показателей хирургической помощи 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5035" y="180972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Нет полноценных официальных учетных форм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Трудоемкость сбора и подсчета данных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Несовершенство используемой отчетной формы: 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	- большой объем, 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- излишняя детализация показателей,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	- дублирование отчетов других служб,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- отсутствие связи с электронными базами данных МО,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- отсутствие показателей </a:t>
            </a:r>
            <a:r>
              <a:rPr lang="ru-RU" dirty="0">
                <a:solidFill>
                  <a:srgbClr val="002060"/>
                </a:solidFill>
              </a:rPr>
              <a:t>технической </a:t>
            </a:r>
            <a:r>
              <a:rPr lang="ru-RU" dirty="0" smtClean="0">
                <a:solidFill>
                  <a:srgbClr val="002060"/>
                </a:solidFill>
              </a:rPr>
              <a:t>оснащенности регионов  	(</a:t>
            </a:r>
            <a:r>
              <a:rPr lang="ru-RU" dirty="0" err="1" smtClean="0">
                <a:solidFill>
                  <a:srgbClr val="002060"/>
                </a:solidFill>
              </a:rPr>
              <a:t>видеостойка</a:t>
            </a:r>
            <a:r>
              <a:rPr lang="ru-RU" dirty="0">
                <a:solidFill>
                  <a:srgbClr val="002060"/>
                </a:solidFill>
              </a:rPr>
              <a:t>, УЗИ, С-дуга, КТ, </a:t>
            </a:r>
            <a:r>
              <a:rPr lang="ru-RU" dirty="0" smtClean="0">
                <a:solidFill>
                  <a:srgbClr val="002060"/>
                </a:solidFill>
              </a:rPr>
              <a:t>МРТ).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4913" y="300051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202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792" y="727277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Что можно изменить в существующей отчетной форме? 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0422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u="sng" dirty="0"/>
          </a:p>
          <a:p>
            <a:r>
              <a:rPr lang="ru-RU" dirty="0" smtClean="0">
                <a:solidFill>
                  <a:srgbClr val="002060"/>
                </a:solidFill>
              </a:rPr>
              <a:t>Обеспеченность </a:t>
            </a:r>
            <a:r>
              <a:rPr lang="ru-RU" dirty="0">
                <a:solidFill>
                  <a:srgbClr val="002060"/>
                </a:solidFill>
              </a:rPr>
              <a:t>населения </a:t>
            </a:r>
            <a:r>
              <a:rPr lang="ru-RU" dirty="0" smtClean="0">
                <a:solidFill>
                  <a:srgbClr val="002060"/>
                </a:solidFill>
              </a:rPr>
              <a:t>койками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Обеспеченность </a:t>
            </a:r>
            <a:r>
              <a:rPr lang="ru-RU" dirty="0">
                <a:solidFill>
                  <a:srgbClr val="002060"/>
                </a:solidFill>
              </a:rPr>
              <a:t>населения кадрами </a:t>
            </a:r>
            <a:r>
              <a:rPr lang="ru-RU" dirty="0" smtClean="0">
                <a:solidFill>
                  <a:srgbClr val="002060"/>
                </a:solidFill>
              </a:rPr>
              <a:t>врачей-хирургов 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Показатели </a:t>
            </a:r>
            <a:r>
              <a:rPr lang="ru-RU" dirty="0">
                <a:solidFill>
                  <a:srgbClr val="002060"/>
                </a:solidFill>
              </a:rPr>
              <a:t>работы хирургического стационара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Показатели </a:t>
            </a:r>
            <a:r>
              <a:rPr lang="ru-RU" dirty="0">
                <a:solidFill>
                  <a:srgbClr val="002060"/>
                </a:solidFill>
              </a:rPr>
              <a:t>работы экстренной хирургической службы по отдельным заболеваниям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Показатели </a:t>
            </a:r>
            <a:r>
              <a:rPr lang="ru-RU" dirty="0">
                <a:solidFill>
                  <a:srgbClr val="002060"/>
                </a:solidFill>
              </a:rPr>
              <a:t>работы круглосуточного стационара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Показатели </a:t>
            </a:r>
            <a:r>
              <a:rPr lang="ru-RU" dirty="0">
                <a:solidFill>
                  <a:srgbClr val="002060"/>
                </a:solidFill>
              </a:rPr>
              <a:t>работы </a:t>
            </a:r>
            <a:r>
              <a:rPr lang="ru-RU" dirty="0" smtClean="0">
                <a:solidFill>
                  <a:srgbClr val="002060"/>
                </a:solidFill>
              </a:rPr>
              <a:t>поликлиники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07550" y="156927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5385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866" y="76200"/>
            <a:ext cx="9962028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+mn-lt"/>
              </a:rPr>
              <a:t>Показатели работы экстренной хирургической </a:t>
            </a: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ru-RU" sz="3200" b="1" dirty="0" smtClean="0">
                <a:solidFill>
                  <a:srgbClr val="002060"/>
                </a:solidFill>
                <a:latin typeface="+mn-lt"/>
              </a:rPr>
              <a:t>службы </a:t>
            </a:r>
            <a:r>
              <a:rPr lang="ru-RU" sz="3200" b="1" dirty="0">
                <a:solidFill>
                  <a:srgbClr val="002060"/>
                </a:solidFill>
                <a:latin typeface="+mn-lt"/>
              </a:rPr>
              <a:t>по отдельным заболеваниям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1153793"/>
              </p:ext>
            </p:extLst>
          </p:nvPr>
        </p:nvGraphicFramePr>
        <p:xfrm>
          <a:off x="694268" y="1325563"/>
          <a:ext cx="10803464" cy="4467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8300"/>
                <a:gridCol w="1098051"/>
                <a:gridCol w="1810077"/>
                <a:gridCol w="969631"/>
                <a:gridCol w="968869"/>
                <a:gridCol w="862484"/>
                <a:gridCol w="858684"/>
                <a:gridCol w="858684"/>
                <a:gridCol w="858684"/>
              </a:tblGrid>
              <a:tr h="175464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Диагноз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Коды по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МКБ-10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Сроки доставки в стационар </a:t>
                      </a:r>
                      <a:b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от начала заболевания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Доставлено пациентов в стационар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из них умерло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из них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не оперировано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оперировано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9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из них умерло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из них умерло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Острая непроходимость кишечника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К56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из них позже 24 часов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Острый аппендицит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К35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из них позже 24 часов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Прободная язва желудка и двенадцатиперстной кишки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К25.2, 5, 6;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К26.2, 5, 6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из них позже 24 часов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Желудочно-кишечное кровотечение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?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из них позже 24 часов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Ущемленная грыжа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</a:rPr>
                        <a:t>К40…..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9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из них позже 24 часов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Острый холецистит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К80.0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К81.0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из них позже 24 часов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Острый панкреатит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К85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Всего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из них позже 24 часов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104" marR="63104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8150" y="5960533"/>
            <a:ext cx="11104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Предложения добавить</a:t>
            </a:r>
            <a:r>
              <a:rPr lang="ru-RU" dirty="0" smtClean="0">
                <a:solidFill>
                  <a:srgbClr val="002060"/>
                </a:solidFill>
              </a:rPr>
              <a:t>: </a:t>
            </a:r>
            <a:r>
              <a:rPr lang="ru-RU" dirty="0" err="1" smtClean="0">
                <a:solidFill>
                  <a:srgbClr val="002060"/>
                </a:solidFill>
              </a:rPr>
              <a:t>лапароскопические</a:t>
            </a:r>
            <a:r>
              <a:rPr lang="ru-RU" dirty="0" smtClean="0">
                <a:solidFill>
                  <a:srgbClr val="002060"/>
                </a:solidFill>
              </a:rPr>
              <a:t> операции, ОКН (спаечная и опухолевая), травма груди и живота,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мезентериальный</a:t>
            </a:r>
            <a:r>
              <a:rPr lang="ru-RU" dirty="0" smtClean="0">
                <a:solidFill>
                  <a:srgbClr val="002060"/>
                </a:solidFill>
              </a:rPr>
              <a:t> тромбоз. </a:t>
            </a:r>
            <a:r>
              <a:rPr lang="ru-RU" b="1" dirty="0" smtClean="0">
                <a:solidFill>
                  <a:srgbClr val="002060"/>
                </a:solidFill>
              </a:rPr>
              <a:t>Уточнить</a:t>
            </a:r>
            <a:r>
              <a:rPr lang="ru-RU" dirty="0" smtClean="0">
                <a:solidFill>
                  <a:srgbClr val="002060"/>
                </a:solidFill>
              </a:rPr>
              <a:t>: этиологию кровотечений, включать ли пациентов детского возраста?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6077" y="153345"/>
            <a:ext cx="21161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39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440</Words>
  <Application>Microsoft Office PowerPoint</Application>
  <PresentationFormat>Произвольный</PresentationFormat>
  <Paragraphs>170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Отчетность в хирургии,  как её улучшить? </vt:lpstr>
      <vt:lpstr>Содержание формы федерального статистического наблюдения № 30 по профилю «хирургия»  (табл. 4000, 4001)</vt:lpstr>
      <vt:lpstr>Результаты применения единой отчетной формы, рекомендованной профильной комиссии  Минздрава России  </vt:lpstr>
      <vt:lpstr>Соотношение отдельных форм острых хирургических заболеваний органов брюшной полости в РФ (2000, 2010, 2017)</vt:lpstr>
      <vt:lpstr>Динамика послеоперационной летальности  при острых хирургических заболеваниях органов брюшной полости в РФ (2000 – 2017)</vt:lpstr>
      <vt:lpstr>Удельный вес лапароскопических операций в федеральных округах и городах федерального  значения РФ в 2017 г (%)</vt:lpstr>
      <vt:lpstr>Проблемы сбора и учета показателей хирургической помощи </vt:lpstr>
      <vt:lpstr>Что можно изменить в существующей отчетной форме? </vt:lpstr>
      <vt:lpstr>Показатели работы экстренной хирургической  службы по отдельным заболеваниям </vt:lpstr>
      <vt:lpstr>Предложения по электронной форме учета и отчетности</vt:lpstr>
      <vt:lpstr>Благодарю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Елена</cp:lastModifiedBy>
  <cp:revision>51</cp:revision>
  <cp:lastPrinted>2018-08-14T05:07:19Z</cp:lastPrinted>
  <dcterms:created xsi:type="dcterms:W3CDTF">2018-03-04T17:03:00Z</dcterms:created>
  <dcterms:modified xsi:type="dcterms:W3CDTF">2018-08-17T12:34:36Z</dcterms:modified>
</cp:coreProperties>
</file>