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9" r:id="rId3"/>
    <p:sldId id="285" r:id="rId4"/>
    <p:sldId id="280" r:id="rId5"/>
    <p:sldId id="283" r:id="rId6"/>
    <p:sldId id="257" r:id="rId7"/>
    <p:sldId id="282" r:id="rId8"/>
    <p:sldId id="281" r:id="rId9"/>
    <p:sldId id="284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CDFE2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2E78C3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394F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B4EB3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solidFill>
            <a:srgbClr val="D9D9D9"/>
          </a:solidFill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FC32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0F781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4B4B4B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0DDCD"/>
          </a:solidFill>
        </a:fill>
      </a:tcStyle>
    </a:wholeTbl>
    <a:band2H>
      <a:tcTxStyle/>
      <a:tcStyle>
        <a:tcBdr/>
        <a:fill>
          <a:solidFill>
            <a:srgbClr val="D2CFC5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7D8B87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4B4B4B"/>
              </a:solidFill>
              <a:prstDash val="solid"/>
              <a:miter lim="400000"/>
            </a:ln>
          </a:left>
          <a:right>
            <a:ln w="12700" cap="flat">
              <a:solidFill>
                <a:srgbClr val="4B4B4B"/>
              </a:solidFill>
              <a:prstDash val="solid"/>
              <a:miter lim="400000"/>
            </a:ln>
          </a:right>
          <a:top>
            <a:ln w="12700" cap="flat">
              <a:solidFill>
                <a:srgbClr val="4B4B4B"/>
              </a:solidFill>
              <a:prstDash val="solid"/>
              <a:miter lim="400000"/>
            </a:ln>
          </a:top>
          <a:bottom>
            <a:ln w="12700" cap="flat">
              <a:solidFill>
                <a:srgbClr val="4B4B4B"/>
              </a:solidFill>
              <a:prstDash val="solid"/>
              <a:miter lim="400000"/>
            </a:ln>
          </a:bottom>
          <a:insideH>
            <a:ln w="12700" cap="flat">
              <a:solidFill>
                <a:srgbClr val="4B4B4B"/>
              </a:solidFill>
              <a:prstDash val="solid"/>
              <a:miter lim="400000"/>
            </a:ln>
          </a:insideH>
          <a:insideV>
            <a:ln w="12700" cap="flat">
              <a:solidFill>
                <a:srgbClr val="4B4B4B"/>
              </a:solidFill>
              <a:prstDash val="solid"/>
              <a:miter lim="400000"/>
            </a:ln>
          </a:insideV>
        </a:tcBdr>
        <a:fill>
          <a:solidFill>
            <a:srgbClr val="84633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D6DF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4C637D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C5C7C8"/>
          </a:solidFill>
        </a:fill>
      </a:tcStyle>
    </a:wholeTbl>
    <a:band2H>
      <a:tcTxStyle/>
      <a:tcStyle>
        <a:tcBdr/>
        <a:fill>
          <a:solidFill>
            <a:srgbClr val="D6D6D7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1454E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D8086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26972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8EAE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000000"/>
              </a:solidFill>
              <a:custDash>
                <a:ds d="100000" sp="200000"/>
              </a:custDash>
              <a:miter lim="400000"/>
            </a:ln>
          </a:insideV>
        </a:tcBdr>
        <a:fill>
          <a:solidFill>
            <a:srgbClr val="FFFFFF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38" y="-33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>
                <a:solidFill>
                  <a:srgbClr val="C00000"/>
                </a:solidFill>
              </a:rPr>
              <a:t>Количество коек</a:t>
            </a:r>
          </a:p>
        </c:rich>
      </c:tx>
      <c:layout>
        <c:manualLayout>
          <c:xMode val="edge"/>
          <c:yMode val="edge"/>
          <c:x val="0.18373335885330269"/>
          <c:y val="8.2934670690824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8122900262467193"/>
          <c:y val="0.14973935549722953"/>
          <c:w val="0.43336832895888017"/>
          <c:h val="0.72228054826480026"/>
        </c:manualLayout>
      </c:layout>
      <c:pieChart>
        <c:varyColors val="1"/>
        <c:ser>
          <c:idx val="0"/>
          <c:order val="0"/>
          <c:tx>
            <c:strRef>
              <c:f>'[Диаграмма в Microsoft PowerPoint]Sheet1'!$B$1</c:f>
              <c:strCache>
                <c:ptCount val="1"/>
                <c:pt idx="0">
                  <c:v>Количество коек</c:v>
                </c:pt>
              </c:strCache>
            </c:strRef>
          </c:tx>
          <c:dLbls>
            <c:dLbl>
              <c:idx val="0"/>
              <c:layout>
                <c:manualLayout>
                  <c:x val="-0.18226303399239166"/>
                  <c:y val="-5.5166173037581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9182159836646503"/>
                  <c:y val="4.45185273599433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'[Диаграмма в Microsoft PowerPoint]Sheet1'!$A$2:$A$3</c:f>
              <c:strCache>
                <c:ptCount val="2"/>
                <c:pt idx="0">
                  <c:v>Специализированные</c:v>
                </c:pt>
                <c:pt idx="1">
                  <c:v>Хирургические</c:v>
                </c:pt>
              </c:strCache>
            </c:strRef>
          </c:cat>
          <c:val>
            <c:numRef>
              <c:f>'[Диаграмма в Microsoft PowerPoint]Sheet1'!$B$2:$B$3</c:f>
              <c:numCache>
                <c:formatCode>General</c:formatCode>
                <c:ptCount val="2"/>
                <c:pt idx="0">
                  <c:v>2043</c:v>
                </c:pt>
                <c:pt idx="1">
                  <c:v>1533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1402707786526684"/>
          <c:y val="0.83234616506270054"/>
          <c:w val="0.604173665791776"/>
          <c:h val="0.15799285505978419"/>
        </c:manualLayout>
      </c:layout>
      <c:overlay val="0"/>
      <c:txPr>
        <a:bodyPr/>
        <a:lstStyle/>
        <a:p>
          <a:pPr>
            <a:defRPr sz="1600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58259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34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3834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2438400" y="1282700"/>
            <a:ext cx="8128000" cy="45593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1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270000" y="73533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Текст заголовка"/>
          <p:cNvSpPr>
            <a:spLocks noGrp="1"/>
          </p:cNvSpPr>
          <p:nvPr>
            <p:ph type="title"/>
          </p:nvPr>
        </p:nvSpPr>
        <p:spPr>
          <a:xfrm>
            <a:off x="1270000" y="5842000"/>
            <a:ext cx="10464800" cy="14224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t>Текст заголовка</a:t>
            </a:r>
          </a:p>
        </p:txBody>
      </p:sp>
      <p:sp>
        <p:nvSpPr>
          <p:cNvPr id="14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Текст заголовка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r>
              <a:t>Текст заголовка</a:t>
            </a:r>
          </a:p>
        </p:txBody>
      </p:sp>
      <p:sp>
        <p:nvSpPr>
          <p:cNvPr id="22" name="Уровень текста 1…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1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Изображение"/>
          <p:cNvSpPr>
            <a:spLocks noGrp="1"/>
          </p:cNvSpPr>
          <p:nvPr>
            <p:ph type="pic" sz="quarter" idx="13"/>
          </p:nvPr>
        </p:nvSpPr>
        <p:spPr>
          <a:xfrm>
            <a:off x="7188200" y="2895600"/>
            <a:ext cx="4102100" cy="54737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40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1" name="Уровень текста 1…"/>
          <p:cNvSpPr>
            <a:spLocks noGrp="1"/>
          </p:cNvSpPr>
          <p:nvPr>
            <p:ph type="body" sz="half" idx="1"/>
          </p:nvPr>
        </p:nvSpPr>
        <p:spPr>
          <a:xfrm>
            <a:off x="1282700" y="2768600"/>
            <a:ext cx="5041900" cy="5715000"/>
          </a:xfrm>
          <a:prstGeom prst="rect">
            <a:avLst/>
          </a:prstGeom>
        </p:spPr>
        <p:txBody>
          <a:bodyPr>
            <a:normAutofit/>
          </a:bodyPr>
          <a:lstStyle>
            <a:lvl1pPr marL="280736" indent="-280736" algn="l">
              <a:spcBef>
                <a:spcPts val="3200"/>
              </a:spcBef>
              <a:buSzPct val="100000"/>
              <a:buChar char="•"/>
              <a:defRPr sz="2800"/>
            </a:lvl1pPr>
            <a:lvl2pPr marL="661736" indent="-280736" algn="l">
              <a:spcBef>
                <a:spcPts val="3200"/>
              </a:spcBef>
              <a:buSzPct val="100000"/>
              <a:buChar char="•"/>
              <a:defRPr sz="2800"/>
            </a:lvl2pPr>
            <a:lvl3pPr marL="1042736" indent="-280736" algn="l">
              <a:spcBef>
                <a:spcPts val="3200"/>
              </a:spcBef>
              <a:buSzPct val="100000"/>
              <a:buChar char="•"/>
              <a:defRPr sz="2800"/>
            </a:lvl3pPr>
            <a:lvl4pPr marL="1423736" indent="-280736" algn="l">
              <a:spcBef>
                <a:spcPts val="3200"/>
              </a:spcBef>
              <a:buSzPct val="100000"/>
              <a:buChar char="•"/>
              <a:defRPr sz="2800"/>
            </a:lvl4pPr>
            <a:lvl5pPr marL="1804736" indent="-280736" algn="l">
              <a:spcBef>
                <a:spcPts val="3200"/>
              </a:spcBef>
              <a:buSzPct val="100000"/>
              <a:buChar char="•"/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2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Текст заголовка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0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Изображение"/>
          <p:cNvSpPr>
            <a:spLocks noGrp="1"/>
          </p:cNvSpPr>
          <p:nvPr>
            <p:ph type="pic" idx="13"/>
          </p:nvPr>
        </p:nvSpPr>
        <p:spPr>
          <a:xfrm>
            <a:off x="1397000" y="1041400"/>
            <a:ext cx="10223500" cy="76708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endParaRPr/>
          </a:p>
        </p:txBody>
      </p:sp>
      <p:sp>
        <p:nvSpPr>
          <p:cNvPr id="58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1270000" y="1270000"/>
            <a:ext cx="10464800" cy="7213600"/>
          </a:xfrm>
          <a:prstGeom prst="rect">
            <a:avLst/>
          </a:prstGeom>
        </p:spPr>
        <p:txBody>
          <a:bodyPr>
            <a:normAutofit/>
          </a:bodyPr>
          <a:lstStyle>
            <a:lvl1pPr marL="381000" indent="-381000" algn="l">
              <a:spcBef>
                <a:spcPts val="4200"/>
              </a:spcBef>
              <a:buSzPct val="100000"/>
              <a:buChar char="•"/>
              <a:defRPr sz="3800"/>
            </a:lvl1pPr>
            <a:lvl2pPr marL="762000" indent="-381000" algn="l">
              <a:spcBef>
                <a:spcPts val="4200"/>
              </a:spcBef>
              <a:buSzPct val="100000"/>
              <a:buChar char="•"/>
              <a:defRPr sz="3800"/>
            </a:lvl2pPr>
            <a:lvl3pPr marL="1143000" indent="-381000" algn="l">
              <a:spcBef>
                <a:spcPts val="4200"/>
              </a:spcBef>
              <a:buSzPct val="100000"/>
              <a:buChar char="•"/>
              <a:defRPr sz="3800"/>
            </a:lvl3pPr>
            <a:lvl4pPr marL="1524000" indent="-381000" algn="l">
              <a:spcBef>
                <a:spcPts val="4200"/>
              </a:spcBef>
              <a:buSzPct val="100000"/>
              <a:buChar char="•"/>
              <a:defRPr sz="3800"/>
            </a:lvl4pPr>
            <a:lvl5pPr marL="1905000" indent="-381000" algn="l">
              <a:spcBef>
                <a:spcPts val="4200"/>
              </a:spcBef>
              <a:buSzPct val="100000"/>
              <a:buChar char="•"/>
              <a:defRPr sz="3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6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Номер слайда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>
            <a:spLocks noGrp="1"/>
          </p:cNvSpPr>
          <p:nvPr>
            <p:ph type="title"/>
          </p:nvPr>
        </p:nvSpPr>
        <p:spPr>
          <a:xfrm>
            <a:off x="1270000" y="254000"/>
            <a:ext cx="104648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>
            <a:spLocks noGrp="1"/>
          </p:cNvSpPr>
          <p:nvPr>
            <p:ph type="sldNum" sz="quarter" idx="2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3429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10287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7145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2057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24003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"/>
          <p:cNvSpPr/>
          <p:nvPr/>
        </p:nvSpPr>
        <p:spPr>
          <a:xfrm>
            <a:off x="0" y="2470009"/>
            <a:ext cx="13022863" cy="6583255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86" name="Brand"/>
          <p:cNvSpPr/>
          <p:nvPr/>
        </p:nvSpPr>
        <p:spPr>
          <a:xfrm>
            <a:off x="784523" y="32507"/>
            <a:ext cx="11438901" cy="720080"/>
          </a:xfrm>
          <a:prstGeom prst="rect">
            <a:avLst/>
          </a:prstGeom>
          <a:ln w="12700"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55000" lnSpcReduction="20000"/>
          </a:bodyPr>
          <a:lstStyle>
            <a:lvl1pPr defTabSz="1300480">
              <a:defRPr sz="5688" b="1">
                <a:solidFill>
                  <a:srgbClr val="22AEC5"/>
                </a:solidFill>
                <a:uFill>
                  <a:solidFill>
                    <a:srgbClr val="22AEC5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sz="1991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ru-RU" sz="5688" b="1" dirty="0" smtClean="0">
                <a:solidFill>
                  <a:srgbClr val="22AEC5"/>
                </a:solidFill>
                <a:uFill>
                  <a:solidFill>
                    <a:srgbClr val="22AEC5"/>
                  </a:solidFill>
                </a:uFill>
              </a:rPr>
              <a:t>Министерство здравоохранения Иркутской области</a:t>
            </a:r>
            <a:endParaRPr sz="5688" b="1" dirty="0">
              <a:solidFill>
                <a:srgbClr val="22AEC5"/>
              </a:solidFill>
              <a:uFill>
                <a:solidFill>
                  <a:srgbClr val="22AEC5"/>
                </a:solidFill>
              </a:uFill>
            </a:endParaRPr>
          </a:p>
        </p:txBody>
      </p:sp>
      <p:sp>
        <p:nvSpPr>
          <p:cNvPr id="87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88" name="Прямоугольник"/>
          <p:cNvSpPr/>
          <p:nvPr/>
        </p:nvSpPr>
        <p:spPr>
          <a:xfrm>
            <a:off x="-10795" y="1708448"/>
            <a:ext cx="13033658" cy="4669595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89" name="Title Line 1 Title Line 2  Januar 2012"/>
          <p:cNvSpPr>
            <a:spLocks noGrp="1"/>
          </p:cNvSpPr>
          <p:nvPr>
            <p:ph type="title" idx="4294967295"/>
          </p:nvPr>
        </p:nvSpPr>
        <p:spPr>
          <a:xfrm>
            <a:off x="392043" y="1819589"/>
            <a:ext cx="12238775" cy="3942047"/>
          </a:xfrm>
          <a:prstGeom prst="rect">
            <a:avLst/>
          </a:prstGeom>
          <a:ln>
            <a:round/>
          </a:ln>
        </p:spPr>
        <p:txBody>
          <a:bodyPr lIns="0" tIns="0" rIns="0" bIns="0" anchor="t">
            <a:normAutofit fontScale="90000"/>
          </a:bodyPr>
          <a:lstStyle/>
          <a:p>
            <a:pPr defTabSz="1300480">
              <a:defRPr sz="5688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Хирургическая служба Иркутской области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44" dirty="0"/>
              <a:t/>
            </a:r>
            <a:br>
              <a:rPr lang="ru-RU" sz="2844" dirty="0"/>
            </a:br>
            <a:r>
              <a:rPr lang="ru-RU" sz="2844" dirty="0" err="1" smtClean="0"/>
              <a:t>М</a:t>
            </a:r>
            <a:r>
              <a:rPr lang="ru-RU" sz="2000" b="1" dirty="0" err="1" smtClean="0">
                <a:solidFill>
                  <a:schemeClr val="tx1"/>
                </a:solidFill>
              </a:rPr>
              <a:t>Иркутск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smtClean="0">
                <a:solidFill>
                  <a:schemeClr val="tx1"/>
                </a:solidFill>
              </a:rPr>
              <a:t>2018</a:t>
            </a:r>
            <a:endParaRPr sz="2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" y="3436640"/>
            <a:ext cx="13033658" cy="433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Description of this document"/>
          <p:cNvSpPr/>
          <p:nvPr/>
        </p:nvSpPr>
        <p:spPr>
          <a:xfrm>
            <a:off x="381720" y="7901136"/>
            <a:ext cx="10945216" cy="905900"/>
          </a:xfrm>
          <a:prstGeom prst="rect">
            <a:avLst/>
          </a:prstGeom>
          <a:ln w="12700"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Autofit/>
          </a:bodyPr>
          <a:lstStyle>
            <a:lvl1pPr algn="l" defTabSz="1300480">
              <a:defRPr sz="1422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sz="1991"/>
            </a:pPr>
            <a:r>
              <a:rPr lang="ru-RU" sz="2800" b="1" dirty="0" smtClean="0">
                <a:solidFill>
                  <a:schemeClr val="bg1"/>
                </a:solidFill>
              </a:rPr>
              <a:t>Главный внештатный специалист-хирург МЗ ИО</a:t>
            </a:r>
          </a:p>
          <a:p>
            <a:pPr>
              <a:defRPr sz="1991"/>
            </a:pPr>
            <a:r>
              <a:rPr lang="ru-RU" sz="2800" b="1" dirty="0" smtClean="0">
                <a:solidFill>
                  <a:schemeClr val="bg1"/>
                </a:solidFill>
              </a:rPr>
              <a:t>к.м.н. П. И. </a:t>
            </a:r>
            <a:r>
              <a:rPr lang="ru-RU" sz="2800" b="1" dirty="0" err="1" smtClean="0">
                <a:solidFill>
                  <a:schemeClr val="bg1"/>
                </a:solidFill>
              </a:rPr>
              <a:t>Сандаков</a:t>
            </a:r>
            <a:endParaRPr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 descr="irk_obl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2360" y="3292623"/>
            <a:ext cx="6664929" cy="6166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96" name="Agenda"/>
          <p:cNvSpPr>
            <a:spLocks noGrp="1"/>
          </p:cNvSpPr>
          <p:nvPr>
            <p:ph type="title" idx="4294967295"/>
          </p:nvPr>
        </p:nvSpPr>
        <p:spPr>
          <a:xfrm>
            <a:off x="381720" y="474133"/>
            <a:ext cx="8799567" cy="1280001"/>
          </a:xfrm>
          <a:prstGeom prst="rect">
            <a:avLst/>
          </a:prstGeom>
          <a:ln>
            <a:round/>
          </a:ln>
        </p:spPr>
        <p:txBody>
          <a:bodyPr lIns="54186" tIns="54186" rIns="54186" bIns="54186">
            <a:normAutofit/>
          </a:bodyPr>
          <a:lstStyle>
            <a:lvl1pPr algn="l" defTabSz="1300480">
              <a:defRPr sz="36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sz="3200" dirty="0" smtClean="0"/>
              <a:t>Особенности демографии Иркутской области, 2017 </a:t>
            </a:r>
            <a:r>
              <a:rPr lang="ru-RU" sz="2800" i="1" dirty="0" smtClean="0"/>
              <a:t>(по данным Росстата)</a:t>
            </a:r>
            <a:endParaRPr sz="2800" i="1" dirty="0"/>
          </a:p>
        </p:txBody>
      </p:sp>
      <p:sp>
        <p:nvSpPr>
          <p:cNvPr id="97" name="Main Aspect 1…"/>
          <p:cNvSpPr>
            <a:spLocks noGrp="1"/>
          </p:cNvSpPr>
          <p:nvPr>
            <p:ph type="body" idx="4294967295"/>
          </p:nvPr>
        </p:nvSpPr>
        <p:spPr>
          <a:xfrm>
            <a:off x="735689" y="2470007"/>
            <a:ext cx="11533425" cy="6727385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>
            <a:normAutofit/>
          </a:bodyPr>
          <a:lstStyle/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b="1" dirty="0" smtClean="0"/>
              <a:t>Численность населения 2 404 195 чел.</a:t>
            </a:r>
            <a:endParaRPr b="1" dirty="0"/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 smtClean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Плотность </a:t>
            </a:r>
            <a:r>
              <a:rPr lang="ru-RU" sz="2844" b="1" dirty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населения 3,10 чел./км2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 smtClean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Городское </a:t>
            </a:r>
            <a:r>
              <a:rPr lang="ru-RU" sz="2844" b="1" dirty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население </a:t>
            </a:r>
            <a:r>
              <a:rPr lang="ru-RU" sz="2844" b="1" dirty="0" smtClean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78,7%</a:t>
            </a:r>
            <a:endParaRPr lang="ru-RU" sz="2844" b="1" dirty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 smtClean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Крупные </a:t>
            </a:r>
            <a:r>
              <a:rPr lang="ru-RU" sz="2844" b="1" dirty="0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города:</a:t>
            </a:r>
            <a:endParaRPr sz="2844" b="1" dirty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1076643" lvl="2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Иркутск (623 736 чел.)</a:t>
            </a:r>
          </a:p>
          <a:p>
            <a:pPr marL="1076643" lvl="2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Братск (231 602 чел.)</a:t>
            </a:r>
          </a:p>
          <a:p>
            <a:pPr marL="1076643" lvl="2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Ангарск (226 374 чел.)</a:t>
            </a:r>
            <a:endParaRPr dirty="0"/>
          </a:p>
        </p:txBody>
      </p:sp>
      <p:sp>
        <p:nvSpPr>
          <p:cNvPr id="98" name="Прямоугольник"/>
          <p:cNvSpPr/>
          <p:nvPr/>
        </p:nvSpPr>
        <p:spPr>
          <a:xfrm>
            <a:off x="626898" y="2461910"/>
            <a:ext cx="7819718" cy="585157"/>
          </a:xfrm>
          <a:prstGeom prst="rect">
            <a:avLst/>
          </a:prstGeom>
          <a:ln w="36124">
            <a:solidFill>
              <a:srgbClr val="22AEC5"/>
            </a:solidFill>
          </a:ln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75034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genda"/>
          <p:cNvSpPr txBox="1">
            <a:spLocks/>
          </p:cNvSpPr>
          <p:nvPr/>
        </p:nvSpPr>
        <p:spPr>
          <a:xfrm>
            <a:off x="309712" y="474133"/>
            <a:ext cx="9010856" cy="1280003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186" tIns="54186" rIns="54186" bIns="54186" anchor="ctr">
            <a:normAutofit/>
          </a:bodyPr>
          <a:lstStyle>
            <a:lvl1pPr marL="0" marR="0" indent="0" algn="l" defTabSz="13004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97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3429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10287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7145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2057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24003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2743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ru-RU" sz="3200" dirty="0" smtClean="0"/>
              <a:t>Сведения о коечном фонде</a:t>
            </a:r>
          </a:p>
          <a:p>
            <a:pPr hangingPunct="1"/>
            <a:r>
              <a:rPr lang="ru-RU" sz="3200" dirty="0" smtClean="0"/>
              <a:t>(хирургический профиль)</a:t>
            </a:r>
            <a:endParaRPr lang="ru-RU" sz="3200" dirty="0"/>
          </a:p>
        </p:txBody>
      </p:sp>
      <p:graphicFrame>
        <p:nvGraphicFramePr>
          <p:cNvPr id="7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766634"/>
              </p:ext>
            </p:extLst>
          </p:nvPr>
        </p:nvGraphicFramePr>
        <p:xfrm>
          <a:off x="309712" y="2112358"/>
          <a:ext cx="7920880" cy="70874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400600"/>
                <a:gridCol w="2520280"/>
              </a:tblGrid>
              <a:tr h="37096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Профиль койки</a:t>
                      </a:r>
                      <a:endParaRPr lang="ru-RU" sz="2400" dirty="0"/>
                    </a:p>
                  </a:txBody>
                  <a:tcPr marL="130048" marR="130048" marT="65037" marB="65037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Количество</a:t>
                      </a:r>
                      <a:endParaRPr lang="ru-RU" sz="2400" dirty="0"/>
                    </a:p>
                  </a:txBody>
                  <a:tcPr marL="130048" marR="130048" marT="65037" marB="65037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</a:rPr>
                        <a:t>Хирургические + гнойные</a:t>
                      </a:r>
                      <a:endParaRPr lang="ru-RU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</a:rPr>
                        <a:t>1533</a:t>
                      </a:r>
                      <a:endParaRPr lang="ru-RU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641655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Оториноларингологические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203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Офтальмологические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264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Ожоговые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41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Проктологические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44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Урологические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244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Торакальные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50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Кардиохирургические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70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Сосудистые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72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Нейрохирургические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179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Челюстно-лицевые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80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Травматологические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kern="1200" dirty="0" smtClean="0"/>
                        <a:t>896</a:t>
                      </a:r>
                      <a:endParaRPr lang="ru-RU" sz="24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  <a:tr h="370964">
                <a:tc>
                  <a:txBody>
                    <a:bodyPr/>
                    <a:lstStyle/>
                    <a:p>
                      <a:pPr marL="457200" lvl="1" indent="0" algn="l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  <a:tc>
                  <a:txBody>
                    <a:bodyPr/>
                    <a:lstStyle/>
                    <a:p>
                      <a:pPr marL="457200" lvl="1" indent="0" algn="ctr" rtl="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charset="0"/>
                        <a:buNone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</a:rPr>
                        <a:t>3576</a:t>
                      </a:r>
                      <a:endParaRPr lang="ru-RU" sz="2400" b="1" kern="1200" dirty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30048" marR="130048" marT="65037" marB="65037" anchor="ctr"/>
                </a:tc>
              </a:tr>
            </a:tbl>
          </a:graphicData>
        </a:graphic>
      </p:graphicFrame>
      <p:sp>
        <p:nvSpPr>
          <p:cNvPr id="11" name="Объект 2"/>
          <p:cNvSpPr txBox="1">
            <a:spLocks/>
          </p:cNvSpPr>
          <p:nvPr/>
        </p:nvSpPr>
        <p:spPr bwMode="auto">
          <a:xfrm>
            <a:off x="9181287" y="2453503"/>
            <a:ext cx="3528392" cy="2664296"/>
          </a:xfrm>
          <a:prstGeom prst="rect">
            <a:avLst/>
          </a:prstGeom>
          <a:solidFill>
            <a:srgbClr val="A3E0FF"/>
          </a:solidFill>
          <a:ln>
            <a:noFill/>
          </a:ln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Обеспеченность </a:t>
            </a: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общехирургическими койками на 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10 000 чел. населения </a:t>
            </a:r>
            <a:r>
              <a:rPr lang="ru-RU" sz="2000" b="1" dirty="0">
                <a:solidFill>
                  <a:srgbClr val="002060"/>
                </a:solidFill>
              </a:rPr>
              <a:t>–</a:t>
            </a:r>
            <a:r>
              <a:rPr lang="ru-RU" sz="2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6,3</a:t>
            </a:r>
          </a:p>
          <a:p>
            <a:pPr marL="0" indent="0">
              <a:buNone/>
              <a:defRPr/>
            </a:pPr>
            <a:endParaRPr lang="ru-RU" sz="2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0" indent="0">
              <a:buNone/>
              <a:defRPr/>
            </a:pPr>
            <a:r>
              <a:rPr lang="ru-RU" sz="2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Обеспеченность хирургическими койками всего – </a:t>
            </a:r>
            <a:r>
              <a:rPr lang="ru-RU" sz="20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14,8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169534"/>
              </p:ext>
            </p:extLst>
          </p:nvPr>
        </p:nvGraphicFramePr>
        <p:xfrm>
          <a:off x="8878664" y="5524872"/>
          <a:ext cx="4702200" cy="3530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5843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genda"/>
          <p:cNvSpPr txBox="1">
            <a:spLocks/>
          </p:cNvSpPr>
          <p:nvPr/>
        </p:nvSpPr>
        <p:spPr>
          <a:xfrm>
            <a:off x="165696" y="474133"/>
            <a:ext cx="9154872" cy="1280003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186" tIns="54186" rIns="54186" bIns="54186" anchor="ctr">
            <a:normAutofit/>
          </a:bodyPr>
          <a:lstStyle>
            <a:lvl1pPr marL="0" marR="0" indent="0" algn="l" defTabSz="13004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97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3429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10287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7145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2057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24003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2743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ru-RU" sz="3200" dirty="0" smtClean="0"/>
              <a:t>Сведения об обеспеченности ЛПУ области хирургами</a:t>
            </a:r>
            <a:endParaRPr lang="ru-RU" sz="3200" dirty="0"/>
          </a:p>
        </p:txBody>
      </p:sp>
      <p:graphicFrame>
        <p:nvGraphicFramePr>
          <p:cNvPr id="1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3646734"/>
              </p:ext>
            </p:extLst>
          </p:nvPr>
        </p:nvGraphicFramePr>
        <p:xfrm>
          <a:off x="659272" y="3220616"/>
          <a:ext cx="11704320" cy="145039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26080"/>
                <a:gridCol w="2926080"/>
                <a:gridCol w="2926080"/>
                <a:gridCol w="2926080"/>
              </a:tblGrid>
              <a:tr h="910965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Специальность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Штатные должности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Занятых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Физических лиц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</a:tr>
              <a:tr h="527781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Хирурги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523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494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298</a:t>
                      </a:r>
                      <a:endParaRPr lang="ru-RU" sz="2600" dirty="0"/>
                    </a:p>
                  </a:txBody>
                  <a:tcPr marL="130048" marR="130048" marT="65068" marB="65068"/>
                </a:tc>
              </a:tr>
            </a:tbl>
          </a:graphicData>
        </a:graphic>
      </p:graphicFrame>
      <p:graphicFrame>
        <p:nvGraphicFramePr>
          <p:cNvPr id="13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7524064"/>
              </p:ext>
            </p:extLst>
          </p:nvPr>
        </p:nvGraphicFramePr>
        <p:xfrm>
          <a:off x="659272" y="6244952"/>
          <a:ext cx="11704320" cy="1686618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340864"/>
                <a:gridCol w="2340864"/>
                <a:gridCol w="2340864"/>
                <a:gridCol w="2340864"/>
                <a:gridCol w="2340864"/>
              </a:tblGrid>
              <a:tr h="748120">
                <a:tc>
                  <a:txBody>
                    <a:bodyPr/>
                    <a:lstStyle/>
                    <a:p>
                      <a:r>
                        <a:rPr lang="ru-RU" sz="2600" u="none" strike="noStrike" cap="none" spc="0" baseline="0" dirty="0" smtClean="0">
                          <a:ln>
                            <a:noFill/>
                          </a:ln>
                          <a:uFillTx/>
                          <a:sym typeface="Helvetica Light"/>
                        </a:rPr>
                        <a:t>Всего</a:t>
                      </a:r>
                      <a:endParaRPr lang="ru-RU" sz="2600" b="0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Высшая категория</a:t>
                      </a:r>
                      <a:endParaRPr lang="ru-RU" sz="2600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Первая категория</a:t>
                      </a:r>
                      <a:endParaRPr lang="ru-RU" sz="2600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Вторая категория</a:t>
                      </a:r>
                      <a:endParaRPr lang="ru-RU" sz="2600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Без</a:t>
                      </a:r>
                      <a:r>
                        <a:rPr lang="ru-RU" sz="2600" baseline="0" dirty="0" smtClean="0"/>
                        <a:t> категории</a:t>
                      </a:r>
                      <a:endParaRPr lang="ru-RU" sz="2600" dirty="0"/>
                    </a:p>
                  </a:txBody>
                  <a:tcPr marL="130048" marR="130048" marT="65045" marB="65045"/>
                </a:tc>
              </a:tr>
              <a:tr h="764048"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298</a:t>
                      </a:r>
                      <a:endParaRPr lang="ru-RU" sz="2600" b="1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144</a:t>
                      </a:r>
                      <a:endParaRPr lang="ru-RU" sz="2600" b="1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52</a:t>
                      </a:r>
                      <a:endParaRPr lang="ru-RU" sz="2600" b="1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38</a:t>
                      </a:r>
                      <a:endParaRPr lang="ru-RU" sz="2600" b="1" dirty="0"/>
                    </a:p>
                  </a:txBody>
                  <a:tcPr marL="130048" marR="130048" marT="65045" marB="65045"/>
                </a:tc>
                <a:tc>
                  <a:txBody>
                    <a:bodyPr/>
                    <a:lstStyle/>
                    <a:p>
                      <a:r>
                        <a:rPr lang="ru-RU" sz="2600" dirty="0" smtClean="0"/>
                        <a:t>64</a:t>
                      </a:r>
                      <a:endParaRPr lang="ru-RU" sz="2600" b="1" dirty="0"/>
                    </a:p>
                  </a:txBody>
                  <a:tcPr marL="130048" marR="130048" marT="65045" marB="6504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5356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genda"/>
          <p:cNvSpPr txBox="1">
            <a:spLocks/>
          </p:cNvSpPr>
          <p:nvPr/>
        </p:nvSpPr>
        <p:spPr>
          <a:xfrm>
            <a:off x="165696" y="474133"/>
            <a:ext cx="9154872" cy="1280003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186" tIns="54186" rIns="54186" bIns="54186" anchor="ctr">
            <a:normAutofit/>
          </a:bodyPr>
          <a:lstStyle>
            <a:lvl1pPr marL="0" marR="0" indent="0" algn="l" defTabSz="13004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97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3429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10287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7145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2057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24003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2743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ru-RU" sz="3200" dirty="0" smtClean="0"/>
              <a:t>Показатели хирургической работы, 2017 г.</a:t>
            </a:r>
            <a:endParaRPr lang="ru-RU" sz="3200" dirty="0"/>
          </a:p>
        </p:txBody>
      </p:sp>
      <p:graphicFrame>
        <p:nvGraphicFramePr>
          <p:cNvPr id="8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4600670"/>
              </p:ext>
            </p:extLst>
          </p:nvPr>
        </p:nvGraphicFramePr>
        <p:xfrm>
          <a:off x="565532" y="3076600"/>
          <a:ext cx="11891800" cy="524128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98712"/>
                <a:gridCol w="2232248"/>
                <a:gridCol w="2376264"/>
                <a:gridCol w="2160240"/>
                <a:gridCol w="3024336"/>
              </a:tblGrid>
              <a:tr h="144364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Профиль</a:t>
                      </a:r>
                      <a:endParaRPr lang="ru-RU" sz="2000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Всего пролечено</a:t>
                      </a:r>
                      <a:endParaRPr lang="ru-RU" sz="2000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Оперировано</a:t>
                      </a:r>
                      <a:endParaRPr lang="ru-RU" sz="2000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Осложнения</a:t>
                      </a:r>
                      <a:endParaRPr lang="ru-RU" sz="2000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Послеоперационная летальность</a:t>
                      </a:r>
                      <a:endParaRPr lang="ru-RU" sz="2000" dirty="0"/>
                    </a:p>
                  </a:txBody>
                  <a:tcPr marL="130048" marR="130048" marT="65023" marB="65023" anchor="ctr"/>
                </a:tc>
              </a:tr>
              <a:tr h="144364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плановых пациентов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13896 (27%)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12136 (87%)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270  (2,22%)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98 (0,8%)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130048" marR="130048" marT="65023" marB="65023" anchor="ctr"/>
                </a:tc>
              </a:tr>
              <a:tr h="1443649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Число экстренных пациентов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38628 (73%)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20298 (52%)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1196 (5,89%)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712 (3,5%)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 marL="130048" marR="130048" marT="65023" marB="65023" anchor="ctr"/>
                </a:tc>
              </a:tr>
              <a:tr h="91033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Всего</a:t>
                      </a:r>
                      <a:endParaRPr lang="ru-RU" sz="2400" b="1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52524</a:t>
                      </a:r>
                      <a:endParaRPr lang="ru-RU" sz="2400" b="1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32434 (61,2%)</a:t>
                      </a:r>
                      <a:endParaRPr lang="ru-RU" sz="2400" b="1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1496 (4,5%)</a:t>
                      </a:r>
                      <a:endParaRPr lang="ru-RU" sz="2400" b="1" dirty="0"/>
                    </a:p>
                  </a:txBody>
                  <a:tcPr marL="130048" marR="130048" marT="65023" marB="65023" anchor="ctr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810 (2,4%)</a:t>
                      </a:r>
                      <a:endParaRPr lang="ru-RU" sz="2400" b="1" dirty="0"/>
                    </a:p>
                  </a:txBody>
                  <a:tcPr marL="130048" marR="130048" marT="65023" marB="65023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49871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96" name="Agenda"/>
          <p:cNvSpPr>
            <a:spLocks noGrp="1"/>
          </p:cNvSpPr>
          <p:nvPr>
            <p:ph type="title" idx="4294967295"/>
          </p:nvPr>
        </p:nvSpPr>
        <p:spPr>
          <a:xfrm>
            <a:off x="165696" y="474131"/>
            <a:ext cx="9289032" cy="1280003"/>
          </a:xfrm>
          <a:prstGeom prst="rect">
            <a:avLst/>
          </a:prstGeom>
          <a:ln>
            <a:round/>
          </a:ln>
        </p:spPr>
        <p:txBody>
          <a:bodyPr lIns="54186" tIns="54186" rIns="54186" bIns="54186">
            <a:normAutofit/>
          </a:bodyPr>
          <a:lstStyle>
            <a:lvl1pPr algn="l" defTabSz="1300480">
              <a:defRPr sz="3697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rPr lang="ru-RU" sz="3200" dirty="0" smtClean="0"/>
              <a:t>3х-уровневая система оказания помощи хирургическим пациентам в Иркутской области</a:t>
            </a:r>
            <a:endParaRPr sz="3200" dirty="0"/>
          </a:p>
        </p:txBody>
      </p:sp>
      <p:sp>
        <p:nvSpPr>
          <p:cNvPr id="98" name="Прямоугольник"/>
          <p:cNvSpPr/>
          <p:nvPr/>
        </p:nvSpPr>
        <p:spPr>
          <a:xfrm>
            <a:off x="365716" y="2143377"/>
            <a:ext cx="11737304" cy="1155698"/>
          </a:xfrm>
          <a:prstGeom prst="rect">
            <a:avLst/>
          </a:prstGeom>
          <a:ln w="36124">
            <a:solidFill>
              <a:srgbClr val="22AEC5"/>
            </a:solidFill>
          </a:ln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2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 txBox="1">
            <a:spLocks/>
          </p:cNvSpPr>
          <p:nvPr/>
        </p:nvSpPr>
        <p:spPr bwMode="auto">
          <a:xfrm>
            <a:off x="316678" y="4012704"/>
            <a:ext cx="12162386" cy="4330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87680" indent="-487680" defTabSz="130048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1 уровень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– 10 ЛПУ с коечным фондом менее 10 </a:t>
            </a:r>
            <a:r>
              <a:rPr lang="ru-RU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хирургических коек (1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анестезиолог)</a:t>
            </a:r>
          </a:p>
          <a:p>
            <a:pPr marL="487680" indent="-487680" defTabSz="130048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100" b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defTabSz="130048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4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2 </a:t>
            </a:r>
            <a:r>
              <a:rPr lang="ru-RU"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уровень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– 18 ЛПУ с коечным фондом 25 хирургических коек </a:t>
            </a:r>
            <a:r>
              <a:rPr lang="ru-RU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(ПИТ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– 2 анестезиолога)</a:t>
            </a:r>
          </a:p>
          <a:p>
            <a:pPr marL="487680" indent="-487680" defTabSz="130048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200" b="1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defTabSz="130048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400" b="1" dirty="0" smtClean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3 </a:t>
            </a:r>
            <a:r>
              <a:rPr lang="ru-RU" sz="2400" b="1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уровень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– 10 </a:t>
            </a:r>
            <a:r>
              <a:rPr lang="ru-RU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ЛПУ (городские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больницы с коечным фондом  60 хирургических коек </a:t>
            </a:r>
            <a:r>
              <a:rPr lang="ru-RU" sz="2400" b="1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(ПИТ- </a:t>
            </a:r>
            <a:r>
              <a:rPr lang="ru-RU" sz="2400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круглосуточный пост анестезиологов, профильные ПИТ)</a:t>
            </a:r>
          </a:p>
          <a:p>
            <a:pPr marL="0" indent="0">
              <a:buNone/>
              <a:defRPr/>
            </a:pPr>
            <a:endParaRPr lang="ru-RU" sz="24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24690" y="2336828"/>
            <a:ext cx="117373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2060"/>
                </a:solidFill>
              </a:rPr>
              <a:t>Приказ Министерства здравоохранения Иркутской области от 13.07.2012г.</a:t>
            </a:r>
            <a:r>
              <a:rPr lang="en-US" sz="2400" b="1" dirty="0">
                <a:solidFill>
                  <a:srgbClr val="002060"/>
                </a:solidFill>
              </a:rPr>
              <a:t> “</a:t>
            </a:r>
            <a:r>
              <a:rPr lang="ru-RU" sz="2400" b="1" dirty="0">
                <a:solidFill>
                  <a:srgbClr val="002060"/>
                </a:solidFill>
              </a:rPr>
              <a:t>О межмуниципальных региональных и районных медицинских центрах</a:t>
            </a:r>
            <a:r>
              <a:rPr lang="en-US" sz="2400" b="1" dirty="0">
                <a:solidFill>
                  <a:srgbClr val="002060"/>
                </a:solidFill>
              </a:rPr>
              <a:t>”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 bwMode="auto">
          <a:xfrm>
            <a:off x="406318" y="7973144"/>
            <a:ext cx="12270398" cy="141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046" tIns="65023" rIns="130046" bIns="65023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400" b="1" dirty="0">
                <a:solidFill>
                  <a:srgbClr val="002060"/>
                </a:solidFill>
              </a:rPr>
              <a:t>Взаимодействие и мониторинг пациентов, требующих наблюдения и перевода, осуществляется посредством Территориального Центра Медицины катастроф и специалистов ГБУЗ «ИОКБ»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97" name="Main Aspect 1…"/>
          <p:cNvSpPr>
            <a:spLocks noGrp="1"/>
          </p:cNvSpPr>
          <p:nvPr>
            <p:ph type="body" idx="4294967295"/>
          </p:nvPr>
        </p:nvSpPr>
        <p:spPr>
          <a:xfrm>
            <a:off x="525736" y="2461910"/>
            <a:ext cx="12097344" cy="6727385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>
            <a:normAutofit lnSpcReduction="10000"/>
          </a:bodyPr>
          <a:lstStyle/>
          <a:p>
            <a:pPr algn="l" defTabSz="1300480">
              <a:lnSpc>
                <a:spcPct val="114000"/>
              </a:lnSpc>
              <a:buSzPct val="100000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b="1" dirty="0" smtClean="0">
                <a:solidFill>
                  <a:srgbClr val="C00000"/>
                </a:solidFill>
              </a:rPr>
              <a:t>Проблемы</a:t>
            </a:r>
            <a:endParaRPr b="1" dirty="0">
              <a:solidFill>
                <a:srgbClr val="C00000"/>
              </a:solidFill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 smtClean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Территориальная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разобщенность и низкая плотность населения Иркутской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области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500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Отсутствие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в структуре лечебных учреждений 3го уровня штатных единиц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хирургов-консультантов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Отсутствие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в Порядке по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хирургии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центров дистанционного консультирования “сложных”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больных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400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Отсутствие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тарифа ОМС на консультационные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услуги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en-US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“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Искусственное</a:t>
            </a:r>
            <a:r>
              <a:rPr lang="en-US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”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придание статуса ЛПУ 2-го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уровня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части лечебных учреждений отдаленных районов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области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, с целью сохранения коечного фонда и штатных единиц хирургов</a:t>
            </a:r>
            <a:endParaRPr lang="ru-RU" sz="2844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</p:txBody>
      </p:sp>
      <p:sp>
        <p:nvSpPr>
          <p:cNvPr id="98" name="Прямоугольник"/>
          <p:cNvSpPr/>
          <p:nvPr/>
        </p:nvSpPr>
        <p:spPr>
          <a:xfrm>
            <a:off x="199201" y="2461910"/>
            <a:ext cx="2486775" cy="585157"/>
          </a:xfrm>
          <a:prstGeom prst="rect">
            <a:avLst/>
          </a:prstGeom>
          <a:ln w="36124">
            <a:solidFill>
              <a:srgbClr val="22AEC5"/>
            </a:solidFill>
          </a:ln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genda"/>
          <p:cNvSpPr txBox="1">
            <a:spLocks/>
          </p:cNvSpPr>
          <p:nvPr/>
        </p:nvSpPr>
        <p:spPr>
          <a:xfrm>
            <a:off x="165696" y="474133"/>
            <a:ext cx="9154872" cy="1280003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186" tIns="54186" rIns="54186" bIns="54186" anchor="ctr">
            <a:normAutofit/>
          </a:bodyPr>
          <a:lstStyle>
            <a:lvl1pPr marL="0" marR="0" indent="0" algn="l" defTabSz="13004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97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3429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10287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7145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2057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24003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2743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ru-RU" sz="3200" dirty="0" smtClean="0"/>
              <a:t>3х-уровневая система оказания помощи хирургическим пациентам в Иркутской области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45240331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Прямоугольник"/>
          <p:cNvSpPr/>
          <p:nvPr/>
        </p:nvSpPr>
        <p:spPr>
          <a:xfrm>
            <a:off x="1575" y="474133"/>
            <a:ext cx="13019714" cy="1280001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95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97" name="Main Aspect 1…"/>
          <p:cNvSpPr>
            <a:spLocks noGrp="1"/>
          </p:cNvSpPr>
          <p:nvPr>
            <p:ph type="body" idx="4294967295"/>
          </p:nvPr>
        </p:nvSpPr>
        <p:spPr>
          <a:xfrm>
            <a:off x="462760" y="2932584"/>
            <a:ext cx="12097344" cy="5472608"/>
          </a:xfrm>
          <a:prstGeom prst="rect">
            <a:avLst/>
          </a:prstGeom>
          <a:ln>
            <a:round/>
          </a:ln>
        </p:spPr>
        <p:txBody>
          <a:bodyPr lIns="54186" tIns="54186" rIns="54186" bIns="54186" anchor="t">
            <a:normAutofit/>
          </a:bodyPr>
          <a:lstStyle/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 smtClean="0"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Перевести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форму отчета в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формат </a:t>
            </a:r>
            <a:r>
              <a:rPr lang="ru-RU" sz="2844" b="1" dirty="0" err="1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Excel</a:t>
            </a:r>
            <a:endParaRPr lang="ru-RU" sz="2844" b="1" dirty="0" smtClean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Внешних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совместителей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– хирургов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учитывать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отдельно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В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разделе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«Хирургические кадры»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учитывать количественные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данные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без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персонификации</a:t>
            </a: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 lang="ru-RU" sz="2844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  <a:p>
            <a:pPr marL="487680" indent="-487680" algn="l" defTabSz="1300480">
              <a:lnSpc>
                <a:spcPct val="114000"/>
              </a:lnSpc>
              <a:buSzPct val="100000"/>
              <a:buFont typeface="Thonburi"/>
              <a:buChar char="๏"/>
              <a:defRPr sz="2844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Исключить 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из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отчета </a:t>
            </a:r>
            <a:r>
              <a:rPr lang="ru-RU" sz="2844" b="1" dirty="0" err="1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внутрипросветные</a:t>
            </a:r>
            <a:r>
              <a:rPr lang="ru-RU" sz="2844" b="1" dirty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 эндоскопические манипуляции, гинекологические </a:t>
            </a:r>
            <a:r>
              <a:rPr lang="ru-RU" sz="2844" b="1" dirty="0" smtClean="0">
                <a:solidFill>
                  <a:schemeClr val="accent1">
                    <a:lumMod val="50000"/>
                  </a:schemeClr>
                </a:solidFill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</a:rPr>
              <a:t>операции</a:t>
            </a:r>
            <a:endParaRPr lang="ru-RU" sz="2844" b="1" dirty="0">
              <a:solidFill>
                <a:schemeClr val="accent1">
                  <a:lumMod val="50000"/>
                </a:schemeClr>
              </a:solidFill>
              <a:uFill>
                <a:solidFill>
                  <a:srgbClr val="000000"/>
                </a:solidFill>
              </a:uFill>
              <a:latin typeface="Helvetica Neue"/>
              <a:ea typeface="Helvetica Neue"/>
              <a:cs typeface="Helvetica Neue"/>
            </a:endParaRPr>
          </a:p>
        </p:txBody>
      </p:sp>
      <p:pic>
        <p:nvPicPr>
          <p:cNvPr id="10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1287" y="474133"/>
            <a:ext cx="3840002" cy="1280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genda"/>
          <p:cNvSpPr txBox="1">
            <a:spLocks/>
          </p:cNvSpPr>
          <p:nvPr/>
        </p:nvSpPr>
        <p:spPr>
          <a:xfrm>
            <a:off x="165696" y="474133"/>
            <a:ext cx="9154872" cy="1280003"/>
          </a:xfrm>
          <a:prstGeom prst="rect">
            <a:avLst/>
          </a:prstGeom>
          <a:ln w="12700"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4186" tIns="54186" rIns="54186" bIns="54186" anchor="ctr">
            <a:normAutofit/>
          </a:bodyPr>
          <a:lstStyle>
            <a:lvl1pPr marL="0" marR="0" indent="0" algn="l" defTabSz="130048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97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3429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10287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7145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2057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24003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2743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hangingPunct="1"/>
            <a:r>
              <a:rPr lang="ru-RU" sz="3200" dirty="0" smtClean="0"/>
              <a:t>Предложения по формированию годового отчета территории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575647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Прямоугольник"/>
          <p:cNvSpPr/>
          <p:nvPr/>
        </p:nvSpPr>
        <p:spPr>
          <a:xfrm>
            <a:off x="0" y="2470009"/>
            <a:ext cx="13022863" cy="6583255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86" name="Brand"/>
          <p:cNvSpPr/>
          <p:nvPr/>
        </p:nvSpPr>
        <p:spPr>
          <a:xfrm>
            <a:off x="784523" y="32507"/>
            <a:ext cx="11438901" cy="720080"/>
          </a:xfrm>
          <a:prstGeom prst="rect">
            <a:avLst/>
          </a:prstGeom>
          <a:ln w="12700"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rmAutofit fontScale="55000" lnSpcReduction="20000"/>
          </a:bodyPr>
          <a:lstStyle>
            <a:lvl1pPr defTabSz="1300480">
              <a:defRPr sz="5688" b="1">
                <a:solidFill>
                  <a:srgbClr val="22AEC5"/>
                </a:solidFill>
                <a:uFill>
                  <a:solidFill>
                    <a:srgbClr val="22AEC5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sz="1991" b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pPr>
            <a:r>
              <a:rPr lang="ru-RU" sz="5688" b="1" dirty="0" smtClean="0">
                <a:solidFill>
                  <a:srgbClr val="22AEC5"/>
                </a:solidFill>
                <a:uFill>
                  <a:solidFill>
                    <a:srgbClr val="22AEC5"/>
                  </a:solidFill>
                </a:uFill>
              </a:rPr>
              <a:t>Министерство здравоохранения Иркутской области</a:t>
            </a:r>
            <a:endParaRPr sz="5688" b="1" dirty="0">
              <a:solidFill>
                <a:srgbClr val="22AEC5"/>
              </a:solidFill>
              <a:uFill>
                <a:solidFill>
                  <a:srgbClr val="22AEC5"/>
                </a:solidFill>
              </a:uFill>
            </a:endParaRPr>
          </a:p>
        </p:txBody>
      </p:sp>
      <p:sp>
        <p:nvSpPr>
          <p:cNvPr id="87" name="Номер слайда"/>
          <p:cNvSpPr>
            <a:spLocks noGrp="1"/>
          </p:cNvSpPr>
          <p:nvPr>
            <p:ph type="sldNum" sz="quarter" idx="4294967295"/>
          </p:nvPr>
        </p:nvSpPr>
        <p:spPr>
          <a:xfrm>
            <a:off x="12148412" y="9261347"/>
            <a:ext cx="241402" cy="381001"/>
          </a:xfrm>
          <a:prstGeom prst="rect">
            <a:avLst/>
          </a:prstGeom>
          <a:ln>
            <a:round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88" name="Прямоугольник"/>
          <p:cNvSpPr/>
          <p:nvPr/>
        </p:nvSpPr>
        <p:spPr>
          <a:xfrm>
            <a:off x="-10795" y="1708448"/>
            <a:ext cx="13033658" cy="4669595"/>
          </a:xfrm>
          <a:prstGeom prst="rect">
            <a:avLst/>
          </a:prstGeom>
          <a:solidFill>
            <a:srgbClr val="202D34"/>
          </a:solidFill>
          <a:ln w="25400"/>
        </p:spPr>
        <p:txBody>
          <a:bodyPr lIns="54186" tIns="54186" rIns="54186" bIns="54186"/>
          <a:lstStyle/>
          <a:p>
            <a:pPr defTabSz="1300480">
              <a:defRPr sz="5973">
                <a:uFill>
                  <a:solidFill>
                    <a:srgbClr val="000000"/>
                  </a:solidFill>
                </a:uFill>
                <a:latin typeface="Helvetica Neue Light"/>
                <a:ea typeface="Helvetica Neue Light"/>
                <a:cs typeface="Helvetica Neue Light"/>
                <a:sym typeface="Helvetica Neue Light"/>
              </a:defRPr>
            </a:pPr>
            <a:endParaRPr/>
          </a:p>
        </p:txBody>
      </p:sp>
      <p:sp>
        <p:nvSpPr>
          <p:cNvPr id="89" name="Title Line 1 Title Line 2  Januar 2012"/>
          <p:cNvSpPr>
            <a:spLocks noGrp="1"/>
          </p:cNvSpPr>
          <p:nvPr>
            <p:ph type="title" idx="4294967295"/>
          </p:nvPr>
        </p:nvSpPr>
        <p:spPr>
          <a:xfrm>
            <a:off x="392043" y="1819589"/>
            <a:ext cx="12238775" cy="3942047"/>
          </a:xfrm>
          <a:prstGeom prst="rect">
            <a:avLst/>
          </a:prstGeom>
          <a:ln>
            <a:round/>
          </a:ln>
        </p:spPr>
        <p:txBody>
          <a:bodyPr lIns="0" tIns="0" rIns="0" bIns="0" anchor="t">
            <a:normAutofit fontScale="90000"/>
          </a:bodyPr>
          <a:lstStyle/>
          <a:p>
            <a:pPr defTabSz="1300480">
              <a:defRPr sz="5688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pPr>
            <a:r>
              <a:rPr lang="ru-RU" dirty="0" smtClean="0"/>
              <a:t>Хирургическая служба Иркутской области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44" dirty="0" smtClean="0"/>
              <a:t/>
            </a:r>
            <a:br>
              <a:rPr lang="ru-RU" sz="2844" dirty="0" smtClean="0"/>
            </a:br>
            <a:r>
              <a:rPr lang="ru-RU" sz="2000" b="1" dirty="0" smtClean="0">
                <a:solidFill>
                  <a:schemeClr val="tx1"/>
                </a:solidFill>
              </a:rPr>
              <a:t>Иркутск, 2018</a:t>
            </a:r>
            <a:endParaRPr sz="2000" b="1" dirty="0">
              <a:solidFill>
                <a:schemeClr val="tx1"/>
              </a:solidFill>
            </a:endParaRPr>
          </a:p>
        </p:txBody>
      </p:sp>
      <p:pic>
        <p:nvPicPr>
          <p:cNvPr id="1027" name="Picture 3" descr="C:\Users\dolinskaya_yuv\Desktop\iStock471952853_Lake_Baikal_800c2400_new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795" y="3436640"/>
            <a:ext cx="13033658" cy="4333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" name="Description of this document"/>
          <p:cNvSpPr/>
          <p:nvPr/>
        </p:nvSpPr>
        <p:spPr>
          <a:xfrm>
            <a:off x="381720" y="7901136"/>
            <a:ext cx="10945216" cy="905900"/>
          </a:xfrm>
          <a:prstGeom prst="rect">
            <a:avLst/>
          </a:prstGeom>
          <a:ln w="12700"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b">
            <a:noAutofit/>
          </a:bodyPr>
          <a:lstStyle>
            <a:lvl1pPr algn="l" defTabSz="1300480">
              <a:defRPr sz="1422">
                <a:uFill>
                  <a:solidFill>
                    <a:srgbClr val="000000"/>
                  </a:solidFill>
                </a:uFill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>
              <a:defRPr sz="1991"/>
            </a:pPr>
            <a:r>
              <a:rPr lang="ru-RU" sz="2800" b="1" dirty="0" smtClean="0">
                <a:solidFill>
                  <a:schemeClr val="bg1"/>
                </a:solidFill>
              </a:rPr>
              <a:t>Главный внештатный специалист-хирург МЗ ИО</a:t>
            </a:r>
          </a:p>
          <a:p>
            <a:pPr>
              <a:defRPr sz="1991"/>
            </a:pPr>
            <a:r>
              <a:rPr lang="ru-RU" sz="2800" b="1" dirty="0" smtClean="0">
                <a:solidFill>
                  <a:schemeClr val="bg1"/>
                </a:solidFill>
              </a:rPr>
              <a:t>к.м.н. П. И. </a:t>
            </a:r>
            <a:r>
              <a:rPr lang="ru-RU" sz="2800" b="1" dirty="0" err="1" smtClean="0">
                <a:solidFill>
                  <a:schemeClr val="bg1"/>
                </a:solidFill>
              </a:rPr>
              <a:t>Сандаков</a:t>
            </a:r>
            <a:endParaRPr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45768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42464D"/>
      </a:dk2>
      <a:lt2>
        <a:srgbClr val="D4D6D9"/>
      </a:lt2>
      <a:accent1>
        <a:srgbClr val="095CC4"/>
      </a:accent1>
      <a:accent2>
        <a:srgbClr val="1B8518"/>
      </a:accent2>
      <a:accent3>
        <a:srgbClr val="D3B21C"/>
      </a:accent3>
      <a:accent4>
        <a:srgbClr val="D45510"/>
      </a:accent4>
      <a:accent5>
        <a:srgbClr val="BA120A"/>
      </a:accent5>
      <a:accent6>
        <a:srgbClr val="62298A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466</Words>
  <Application>Microsoft Office PowerPoint</Application>
  <PresentationFormat>Произвольный</PresentationFormat>
  <Paragraphs>133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White</vt:lpstr>
      <vt:lpstr>Хирургическая служба Иркутской области         МИркутск, 2018</vt:lpstr>
      <vt:lpstr>Особенности демографии Иркутской области, 2017 (по данным Росстата)</vt:lpstr>
      <vt:lpstr>Презентация PowerPoint</vt:lpstr>
      <vt:lpstr>Презентация PowerPoint</vt:lpstr>
      <vt:lpstr>Презентация PowerPoint</vt:lpstr>
      <vt:lpstr>3х-уровневая система оказания помощи хирургическим пациентам в Иркутской области</vt:lpstr>
      <vt:lpstr>Презентация PowerPoint</vt:lpstr>
      <vt:lpstr>Презентация PowerPoint</vt:lpstr>
      <vt:lpstr>Хирургическая служба Иркутской области         Иркутск,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Line 1 Title Line 2  Januar 2012</dc:title>
  <cp:lastModifiedBy>Сандаков П.И.</cp:lastModifiedBy>
  <cp:revision>19</cp:revision>
  <dcterms:modified xsi:type="dcterms:W3CDTF">2018-08-15T04:42:56Z</dcterms:modified>
</cp:coreProperties>
</file>