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1" r:id="rId2"/>
    <p:sldId id="260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D69772-C31B-475B-A175-D908A6811119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7C11E4-3E53-473B-9774-0C424FD14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хирургической службы СКФО</a:t>
            </a:r>
            <a:br>
              <a:rPr lang="ru-RU" dirty="0" smtClean="0"/>
            </a:br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016824" cy="1752600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лавный хирург СКФО</a:t>
            </a:r>
          </a:p>
          <a:p>
            <a:r>
              <a:rPr lang="ru-RU" dirty="0" smtClean="0"/>
              <a:t>профессор </a:t>
            </a:r>
            <a:r>
              <a:rPr lang="ru-RU" dirty="0" err="1" smtClean="0"/>
              <a:t>Тотиков</a:t>
            </a:r>
            <a:r>
              <a:rPr lang="ru-RU" dirty="0" smtClean="0"/>
              <a:t> </a:t>
            </a:r>
            <a:r>
              <a:rPr lang="ru-RU" dirty="0"/>
              <a:t>Валерий </a:t>
            </a:r>
            <a:r>
              <a:rPr lang="ru-RU" dirty="0" err="1"/>
              <a:t>Зелимханович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4711"/>
            <a:ext cx="49897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Плановые хирургические операции (данные региона)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1141" y="558582"/>
          <a:ext cx="8686419" cy="6075224"/>
        </p:xfrm>
        <a:graphic>
          <a:graphicData uri="http://schemas.openxmlformats.org/drawingml/2006/table">
            <a:tbl>
              <a:tblPr/>
              <a:tblGrid>
                <a:gridCol w="1240917"/>
                <a:gridCol w="1240917"/>
                <a:gridCol w="1240917"/>
                <a:gridCol w="1240917"/>
                <a:gridCol w="1240917"/>
                <a:gridCol w="1240917"/>
                <a:gridCol w="1240917"/>
              </a:tblGrid>
              <a:tr h="4913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Название операции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Число операций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Число осложнений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    Летальность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Аппендэктомия (хрон. аппендицит)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651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Операции при язвенной болезни: всего: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из них: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а) резекция жел-ка по Бильрот 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б) резекция жел-ка по Бильрот 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в) пилоруссохран. резекция желудка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г) стволовая ваготомия + дрен. опе­рация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д) СПВ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е) СПВ + дрен. операция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ж) реконструкт. операции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Грыжесечение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8436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42526" marR="42526" marT="13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Плановые хирургические операции (данные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региона)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548680"/>
          <a:ext cx="8712970" cy="6156614"/>
        </p:xfrm>
        <a:graphic>
          <a:graphicData uri="http://schemas.openxmlformats.org/drawingml/2006/table">
            <a:tbl>
              <a:tblPr/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54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Тиреоэктомия, резекция щитовидной железы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2041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из них: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резекция и пластика пищевода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212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операции при грыжах пищеводно­го отверстия диафрагмы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Операции на желчных путях и печени при ЖКБ  всего: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а) повторные и реконструктивные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112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б) + холедохолитотомия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270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в) билиодигестивные анастомозы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 Операции на поджелудочной железе: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а) панкреато - дуоденальная резекция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б) дистальная резекция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в) наружнее дренирование кисты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93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г) внутреннее дренирование кисты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д) типичные, атипичные резекции печени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109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</a:rPr>
                        <a:t>е) прочие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28556" marR="28556" marT="9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Плановые хирургические операции (данные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региона)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876" y="400173"/>
          <a:ext cx="7501123" cy="5049588"/>
        </p:xfrm>
        <a:graphic>
          <a:graphicData uri="http://schemas.openxmlformats.org/drawingml/2006/table">
            <a:tbl>
              <a:tblPr/>
              <a:tblGrid>
                <a:gridCol w="1071589"/>
                <a:gridCol w="1071589"/>
                <a:gridCol w="1071589"/>
                <a:gridCol w="1071589"/>
                <a:gridCol w="1071589"/>
                <a:gridCol w="1071589"/>
                <a:gridCol w="1071589"/>
              </a:tblGrid>
              <a:tr h="70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Операции на толс­той и прямой кишках, всего: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         а)геммороидоэктомия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б) иссечение свищей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в) полипэктомии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г) резекция толстой кишки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д) передняя резекция прямой кишки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290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е) брюшно - промежностная     экстирпация прямой кишки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ж ) брюшно-анальная резекция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з) гемиколэктомия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439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и) операция Гартмана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36724" marR="36724" marT="117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404664"/>
          <a:ext cx="8280922" cy="6428160"/>
        </p:xfrm>
        <a:graphic>
          <a:graphicData uri="http://schemas.openxmlformats.org/drawingml/2006/table">
            <a:tbl>
              <a:tblPr/>
              <a:tblGrid>
                <a:gridCol w="2485696"/>
                <a:gridCol w="965871"/>
                <a:gridCol w="965871"/>
                <a:gridCol w="965871"/>
                <a:gridCol w="965871"/>
                <a:gridCol w="965871"/>
                <a:gridCol w="965871"/>
              </a:tblGrid>
              <a:tr h="1721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Название операции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Число операций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Число осложнений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    Летальность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18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                                                Оперативная лапароскопия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Лапароскопическая холецистэктомия (ЛХЭ)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9088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из них: холедохоли-тотомия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Лапароскопическая спленэктомия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Лапароскопическая резекция желудка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Лпароскопическое ушивание прободной язвы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</a:tabLs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53	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Лапароскопическая ваго-томия в разных вариантах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Лапароскопичекие операции на кишке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86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Лапароскопическая аппендэктомия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475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Лапароскопическая герниопластика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569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18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                                                         Эндоскопические операции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Папиллосфинктеротомия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890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Ретроградная холангипанкреатография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638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Полипэктомия из желудка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342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Полипэктомия из кишки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188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Рассечение, бужирование анастомоза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Удаление инородного тела пищевого тракта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254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Удаление инор. тела дыхательных путей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Остановка желуд.-кишечного кровотечения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990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Бронхиальный гемостаз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Прочие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Всего по региону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14068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latin typeface="Calibri"/>
                        <a:ea typeface="Times New Roman"/>
                      </a:endParaRPr>
                    </a:p>
                  </a:txBody>
                  <a:tcPr marL="51755" marR="51755" marT="1063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4711"/>
            <a:ext cx="4075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Оперативная эндоскопия (данные региона)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6465" y="797652"/>
          <a:ext cx="8467983" cy="4215524"/>
        </p:xfrm>
        <a:graphic>
          <a:graphicData uri="http://schemas.openxmlformats.org/drawingml/2006/table">
            <a:tbl>
              <a:tblPr/>
              <a:tblGrid>
                <a:gridCol w="1469615"/>
                <a:gridCol w="582125"/>
                <a:gridCol w="1142080"/>
                <a:gridCol w="1069135"/>
                <a:gridCol w="897502"/>
                <a:gridCol w="804534"/>
                <a:gridCol w="1251496"/>
                <a:gridCol w="1251496"/>
              </a:tblGrid>
              <a:tr h="11468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К-во ЛПУ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К-во хирургических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отделений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      Количество  населения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Количество хирургических коек 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Обеспеченность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населения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койками на 10 тысяч 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6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в предыдущем году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в отчетном году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в преды-дущем году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в отчетном году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103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597215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601884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339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339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smtClean="0">
                          <a:latin typeface="Times New Roman"/>
                          <a:ea typeface="Times New Roman"/>
                        </a:rPr>
                        <a:t>5,2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2. ЧР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857 422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821800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860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860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10,46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3. РИ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267371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272040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145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145 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6,7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4. КЧР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330647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328558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293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283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6,9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657046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657706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644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566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8,6</a:t>
                      </a:r>
                    </a:p>
                  </a:txBody>
                  <a:tcPr marL="82406" marR="82406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6.Ставропольский к-й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2690999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2694526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1305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1296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4,8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7.Дагестан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2339986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2359229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1279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1274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5,4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в регионе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144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171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7939729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7934077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4788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4722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6,0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72487" marR="72487" marT="114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-33010"/>
            <a:ext cx="44166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Состояние хирургической службы СКФО -2017г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населения и коек в регионе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823" y="620685"/>
          <a:ext cx="8729248" cy="4392491"/>
        </p:xfrm>
        <a:graphic>
          <a:graphicData uri="http://schemas.openxmlformats.org/drawingml/2006/table">
            <a:tbl>
              <a:tblPr/>
              <a:tblGrid>
                <a:gridCol w="3017340"/>
                <a:gridCol w="1464615"/>
                <a:gridCol w="1581497"/>
                <a:gridCol w="1464615"/>
                <a:gridCol w="1201181"/>
              </a:tblGrid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                                      Отчетный год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ЧШДХ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ЧФХ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ЧЗШДХ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 ОВХ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115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121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115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1,97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2.ЧР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10,11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3.РИ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77,75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68,0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4. КЧР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78,25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77,75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155,75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145,75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97091" marR="97091" marT="13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6.Дагестан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159,5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161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156,5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7.Ставропольский к-й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574.75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459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544.5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ИТОГО по округу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1310,5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1144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1269.25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97091" marR="97091" marT="13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512" y="188640"/>
            <a:ext cx="4104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Численность кадров врачей хирургов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8664" y="764703"/>
          <a:ext cx="8904689" cy="5256586"/>
        </p:xfrm>
        <a:graphic>
          <a:graphicData uri="http://schemas.openxmlformats.org/drawingml/2006/table">
            <a:tbl>
              <a:tblPr/>
              <a:tblGrid>
                <a:gridCol w="1883008"/>
                <a:gridCol w="1267070"/>
                <a:gridCol w="1267070"/>
                <a:gridCol w="1531043"/>
                <a:gridCol w="1425455"/>
                <a:gridCol w="1531043"/>
              </a:tblGrid>
              <a:tr h="133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Хирурги высшей 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Хирурги  </a:t>
                      </a:r>
                      <a:r>
                        <a:rPr lang="en-US" sz="1300" b="1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Хирурги  </a:t>
                      </a:r>
                      <a:r>
                        <a:rPr lang="en-US" sz="1300" b="1">
                          <a:latin typeface="Times New Roman"/>
                          <a:ea typeface="Times New Roman"/>
                        </a:rPr>
                        <a:t>II </a:t>
                      </a: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Без категории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2.РИ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3.ЧР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 114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 34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---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31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4.КЧР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95030" marR="95030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6. Дагестан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153</a:t>
                      </a: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212</a:t>
                      </a: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7.</a:t>
                      </a:r>
                      <a:r>
                        <a:rPr lang="en-US" sz="1300" b="1">
                          <a:latin typeface="Times New Roman"/>
                          <a:ea typeface="Times New Roman"/>
                        </a:rPr>
                        <a:t>Ставропольский к-й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149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Итого по региону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429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163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577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60648"/>
            <a:ext cx="34429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квалификации хирургов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8664" y="764703"/>
          <a:ext cx="8904689" cy="5256586"/>
        </p:xfrm>
        <a:graphic>
          <a:graphicData uri="http://schemas.openxmlformats.org/drawingml/2006/table">
            <a:tbl>
              <a:tblPr/>
              <a:tblGrid>
                <a:gridCol w="1883008"/>
                <a:gridCol w="1267070"/>
                <a:gridCol w="1267070"/>
                <a:gridCol w="1531043"/>
                <a:gridCol w="1425455"/>
                <a:gridCol w="1531043"/>
              </a:tblGrid>
              <a:tr h="133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Хирурги высшей 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Хирурги  </a:t>
                      </a:r>
                      <a:r>
                        <a:rPr lang="en-US" sz="1300" b="1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Хирурги  </a:t>
                      </a:r>
                      <a:r>
                        <a:rPr lang="en-US" sz="1300" b="1">
                          <a:latin typeface="Times New Roman"/>
                          <a:ea typeface="Times New Roman"/>
                        </a:rPr>
                        <a:t>II </a:t>
                      </a: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Без категории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2.РИ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3.ЧР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 114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 34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---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 31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4.КЧР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13199" marR="13199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95030" marR="95030" marT="131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95030" marR="95030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6. Дагестан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153</a:t>
                      </a: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95030" marR="95030" marT="13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212</a:t>
                      </a: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7.</a:t>
                      </a:r>
                      <a:r>
                        <a:rPr lang="en-US" sz="1300" b="1">
                          <a:latin typeface="Times New Roman"/>
                          <a:ea typeface="Times New Roman"/>
                        </a:rPr>
                        <a:t>Ставропольский к-й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106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149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Итого по региону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429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163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577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86231" marR="86231" marT="131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59323"/>
            <a:ext cx="39142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 квалификации хирургов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836712"/>
          <a:ext cx="8781916" cy="3744420"/>
        </p:xfrm>
        <a:graphic>
          <a:graphicData uri="http://schemas.openxmlformats.org/drawingml/2006/table">
            <a:tbl>
              <a:tblPr/>
              <a:tblGrid>
                <a:gridCol w="2927766"/>
                <a:gridCol w="1256436"/>
                <a:gridCol w="1256436"/>
                <a:gridCol w="1256436"/>
                <a:gridCol w="869894"/>
                <a:gridCol w="1214948"/>
              </a:tblGrid>
              <a:tr h="57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Отчетный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ЧПБ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ЧОПБ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ЧОслПБ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ЧУПБ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ЧДЛПБ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2780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2112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22839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2.РИ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3086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2517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35760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3.ЧР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11181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6558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142566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4.КЧР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3240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1950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27133</a:t>
                      </a: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9615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6722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83196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4680" marR="74680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6.Дагестан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65229</a:t>
                      </a:r>
                    </a:p>
                  </a:txBody>
                  <a:tcPr marL="74680" marR="74680" marT="10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64379</a:t>
                      </a:r>
                    </a:p>
                  </a:txBody>
                  <a:tcPr marL="74680" marR="74680" marT="10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678</a:t>
                      </a:r>
                    </a:p>
                  </a:txBody>
                  <a:tcPr marL="74680" marR="74680" marT="10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290</a:t>
                      </a:r>
                    </a:p>
                  </a:txBody>
                  <a:tcPr marL="74680" marR="74680" marT="10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658485</a:t>
                      </a:r>
                    </a:p>
                  </a:txBody>
                  <a:tcPr marL="71914" marR="71914" marT="10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7.Ставропольский к-й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30212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21272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250763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 по СКФО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125343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105510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1071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466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890181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71914" marR="71914" marT="103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74711"/>
            <a:ext cx="53319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плановых хирургических больных и дней лечения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0663" y="620688"/>
          <a:ext cx="8982674" cy="3744413"/>
        </p:xfrm>
        <a:graphic>
          <a:graphicData uri="http://schemas.openxmlformats.org/drawingml/2006/table">
            <a:tbl>
              <a:tblPr/>
              <a:tblGrid>
                <a:gridCol w="2779584"/>
                <a:gridCol w="1347402"/>
                <a:gridCol w="1459509"/>
                <a:gridCol w="1221279"/>
                <a:gridCol w="1094456"/>
                <a:gridCol w="1080444"/>
              </a:tblGrid>
              <a:tr h="526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Отчетный год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ЧЭБ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ЧОЭБ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ЧОслЭБ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ЧУЭБ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ЧДЛЭБ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6866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2852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296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254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53612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2.РИ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2811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1145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3.ЧР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18598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7487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216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145880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4.КЧР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4542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2277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44200</a:t>
                      </a: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7060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2875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132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73989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6.Дагестан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22020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13567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107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266701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5673" marR="75673" marT="10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7.Ставропольский к-й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48348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27201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889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376294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ИТОГО по СКФО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92894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44174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1080,7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1159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922270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9367" marR="69367" marT="1051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74711"/>
            <a:ext cx="5481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экстренных хирургических больных и дней лечения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8" y="754785"/>
          <a:ext cx="8928989" cy="5297030"/>
        </p:xfrm>
        <a:graphic>
          <a:graphicData uri="http://schemas.openxmlformats.org/drawingml/2006/table">
            <a:tbl>
              <a:tblPr/>
              <a:tblGrid>
                <a:gridCol w="1524497"/>
                <a:gridCol w="449626"/>
                <a:gridCol w="449626"/>
                <a:gridCol w="459192"/>
                <a:gridCol w="459192"/>
                <a:gridCol w="468760"/>
                <a:gridCol w="468760"/>
                <a:gridCol w="450310"/>
                <a:gridCol w="450310"/>
                <a:gridCol w="477644"/>
                <a:gridCol w="477644"/>
                <a:gridCol w="477644"/>
                <a:gridCol w="477644"/>
                <a:gridCol w="450310"/>
                <a:gridCol w="450310"/>
                <a:gridCol w="468760"/>
                <a:gridCol w="468760"/>
              </a:tblGrid>
              <a:tr h="4271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РСО-Алания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КЧР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КБР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Дагестан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Ст.  к-й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 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п/о.л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Острая непроходимость кишечника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11.2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7.8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2.8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6.5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9.6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Острый аппендицит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0,17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0,17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00.2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0.02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0.05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Язва желудка и двенадцатиперстной кишки с кровотечением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23.7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3.67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-12.5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4.04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5.8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5.8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1.57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1.8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6.7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Язва желудка и двенадцатиперстной кишки с прободением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24.6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24.6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4.4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4.4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10.6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8.9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Желудочно-кишечное кровотечение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66.6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0.9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3.7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Ущемленная грыжа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1.3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1.3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3.7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2.3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Острый холецистит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0,36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0,35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0.6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Острый панкреатит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17,7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0,75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22.5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0.9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5.5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2.8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10.3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12.4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0.5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1.5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019" marR="46019" marT="10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282" y="404664"/>
          <a:ext cx="8990214" cy="4610835"/>
        </p:xfrm>
        <a:graphic>
          <a:graphicData uri="http://schemas.openxmlformats.org/drawingml/2006/table">
            <a:tbl>
              <a:tblPr/>
              <a:tblGrid>
                <a:gridCol w="1368374"/>
                <a:gridCol w="711554"/>
                <a:gridCol w="711554"/>
                <a:gridCol w="711554"/>
                <a:gridCol w="629453"/>
                <a:gridCol w="711554"/>
                <a:gridCol w="711554"/>
                <a:gridCol w="711554"/>
                <a:gridCol w="711554"/>
                <a:gridCol w="629453"/>
                <a:gridCol w="711554"/>
                <a:gridCol w="670502"/>
              </a:tblGrid>
              <a:tr h="1461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Название региона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Работа койки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Средние сроки лечения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Оборот койки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Число операций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Число оперированных больных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Оперативная активность (%)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Показатель послеоперационных осложнений (%)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Умерло после операций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Общая летальность (%)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Послеоперационная летальность (%)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Поздняя госпитализация (%)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1.РСО-Алания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336,3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9,5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37,3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4861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4773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31,7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5,7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136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54,8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2.РИ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45.5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122.15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11188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0,22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3,24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0,84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100" smtClean="0">
                          <a:latin typeface="Times New Roman"/>
                          <a:ea typeface="Times New Roman"/>
                        </a:rPr>
                        <a:t>0,59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3.ЧР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10,5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25,3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14045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14012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58,2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225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0,86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4.КЧР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280,7</a:t>
                      </a: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8,6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4318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3347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53,7%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2,5%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1,1%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1,4%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14,3%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5.КБР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335,0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7,9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27,2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9943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9589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85,3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0,01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0,78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12,6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73780" marR="73780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6.Дагестан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251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16,6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661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653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66,2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 </a:t>
                      </a:r>
                    </a:p>
                  </a:txBody>
                  <a:tcPr marL="73780" marR="73780" marT="10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7.Ставропольский к-й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323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7,9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40,7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49582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46625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53,2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786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16,3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Итого по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региону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266.7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9.6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31.7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117170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113862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46.5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1331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24.4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722" marR="43722" marT="102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63787"/>
            <a:ext cx="5119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Показатели деятельности круглосуточного стационара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1190</Words>
  <Application>Microsoft Office PowerPoint</Application>
  <PresentationFormat>Экран (4:3)</PresentationFormat>
  <Paragraphs>772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Состояние хирургической службы СКФО 2017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Оловянный Владимир Евгеньевич</cp:lastModifiedBy>
  <cp:revision>12</cp:revision>
  <dcterms:created xsi:type="dcterms:W3CDTF">2018-04-01T10:28:10Z</dcterms:created>
  <dcterms:modified xsi:type="dcterms:W3CDTF">2018-06-04T14:56:14Z</dcterms:modified>
</cp:coreProperties>
</file>