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1" r:id="rId7"/>
    <p:sldId id="275" r:id="rId8"/>
    <p:sldId id="262" r:id="rId9"/>
    <p:sldId id="264" r:id="rId10"/>
    <p:sldId id="274" r:id="rId11"/>
    <p:sldId id="263" r:id="rId12"/>
    <p:sldId id="270" r:id="rId13"/>
    <p:sldId id="271" r:id="rId14"/>
    <p:sldId id="267" r:id="rId15"/>
    <p:sldId id="273" r:id="rId16"/>
    <p:sldId id="268" r:id="rId17"/>
    <p:sldId id="276" r:id="rId18"/>
    <p:sldId id="277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31" autoAdjust="0"/>
  </p:normalViewPr>
  <p:slideViewPr>
    <p:cSldViewPr>
      <p:cViewPr>
        <p:scale>
          <a:sx n="75" d="100"/>
          <a:sy n="75" d="100"/>
        </p:scale>
        <p:origin x="-10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Обеспеченность!$B$1</c:f>
              <c:strCache>
                <c:ptCount val="1"/>
                <c:pt idx="0">
                  <c:v>2015</c:v>
                </c:pt>
              </c:strCache>
            </c:strRef>
          </c:tx>
          <c:cat>
            <c:strRef>
              <c:f>Обеспеченность!$A$2:$A$16</c:f>
              <c:strCache>
                <c:ptCount val="15"/>
                <c:pt idx="0">
                  <c:v>Республика Башкортостан</c:v>
                </c:pt>
                <c:pt idx="1">
                  <c:v>Кировская область</c:v>
                </c:pt>
                <c:pt idx="2">
                  <c:v>Республика Марий Эл</c:v>
                </c:pt>
                <c:pt idx="3">
                  <c:v>Республика Мордовия</c:v>
                </c:pt>
                <c:pt idx="4">
                  <c:v>Оренбургская область</c:v>
                </c:pt>
                <c:pt idx="5">
                  <c:v>Пензенская область</c:v>
                </c:pt>
                <c:pt idx="6">
                  <c:v>Пермский край</c:v>
                </c:pt>
                <c:pt idx="7">
                  <c:v>Самарская область</c:v>
                </c:pt>
                <c:pt idx="8">
                  <c:v>Саратовская область</c:v>
                </c:pt>
                <c:pt idx="9">
                  <c:v>Республика Татарстан</c:v>
                </c:pt>
                <c:pt idx="10">
                  <c:v>Удмурстская республика</c:v>
                </c:pt>
                <c:pt idx="11">
                  <c:v>Ульяновская область</c:v>
                </c:pt>
                <c:pt idx="12">
                  <c:v>Чувашская республика</c:v>
                </c:pt>
                <c:pt idx="13">
                  <c:v>Нижегородская область</c:v>
                </c:pt>
                <c:pt idx="14">
                  <c:v>ИТОГО по региону</c:v>
                </c:pt>
              </c:strCache>
            </c:strRef>
          </c:cat>
          <c:val>
            <c:numRef>
              <c:f>Обеспеченность!$B$2:$B$16</c:f>
              <c:numCache>
                <c:formatCode>0.00</c:formatCode>
                <c:ptCount val="15"/>
                <c:pt idx="0">
                  <c:v>11.235069135958337</c:v>
                </c:pt>
                <c:pt idx="1">
                  <c:v>10.477017929406736</c:v>
                </c:pt>
                <c:pt idx="2">
                  <c:v>9.8091687414489428</c:v>
                </c:pt>
                <c:pt idx="3">
                  <c:v>6.7744940299771361</c:v>
                </c:pt>
                <c:pt idx="4">
                  <c:v>7.0380287944699313</c:v>
                </c:pt>
                <c:pt idx="5">
                  <c:v>5.8128469819668966</c:v>
                </c:pt>
                <c:pt idx="6">
                  <c:v>6.8737187096319694</c:v>
                </c:pt>
                <c:pt idx="7">
                  <c:v>6.2534423711338318</c:v>
                </c:pt>
                <c:pt idx="8">
                  <c:v>12.130428656129578</c:v>
                </c:pt>
                <c:pt idx="9">
                  <c:v>4.3997859563588744</c:v>
                </c:pt>
                <c:pt idx="10">
                  <c:v>4.5611417091362565</c:v>
                </c:pt>
                <c:pt idx="11">
                  <c:v>6.5423203376661005</c:v>
                </c:pt>
                <c:pt idx="12">
                  <c:v>6.5908982602774744</c:v>
                </c:pt>
                <c:pt idx="13">
                  <c:v>13.989218041316448</c:v>
                </c:pt>
                <c:pt idx="14">
                  <c:v>7.9713950345755773</c:v>
                </c:pt>
              </c:numCache>
            </c:numRef>
          </c:val>
        </c:ser>
        <c:ser>
          <c:idx val="1"/>
          <c:order val="1"/>
          <c:tx>
            <c:strRef>
              <c:f>Обеспеченность!$C$1</c:f>
              <c:strCache>
                <c:ptCount val="1"/>
                <c:pt idx="0">
                  <c:v>2016</c:v>
                </c:pt>
              </c:strCache>
            </c:strRef>
          </c:tx>
          <c:cat>
            <c:strRef>
              <c:f>Обеспеченность!$A$2:$A$16</c:f>
              <c:strCache>
                <c:ptCount val="15"/>
                <c:pt idx="0">
                  <c:v>Республика Башкортостан</c:v>
                </c:pt>
                <c:pt idx="1">
                  <c:v>Кировская область</c:v>
                </c:pt>
                <c:pt idx="2">
                  <c:v>Республика Марий Эл</c:v>
                </c:pt>
                <c:pt idx="3">
                  <c:v>Республика Мордовия</c:v>
                </c:pt>
                <c:pt idx="4">
                  <c:v>Оренбургская область</c:v>
                </c:pt>
                <c:pt idx="5">
                  <c:v>Пензенская область</c:v>
                </c:pt>
                <c:pt idx="6">
                  <c:v>Пермский край</c:v>
                </c:pt>
                <c:pt idx="7">
                  <c:v>Самарская область</c:v>
                </c:pt>
                <c:pt idx="8">
                  <c:v>Саратовская область</c:v>
                </c:pt>
                <c:pt idx="9">
                  <c:v>Республика Татарстан</c:v>
                </c:pt>
                <c:pt idx="10">
                  <c:v>Удмурстская республика</c:v>
                </c:pt>
                <c:pt idx="11">
                  <c:v>Ульяновская область</c:v>
                </c:pt>
                <c:pt idx="12">
                  <c:v>Чувашская республика</c:v>
                </c:pt>
                <c:pt idx="13">
                  <c:v>Нижегородская область</c:v>
                </c:pt>
                <c:pt idx="14">
                  <c:v>ИТОГО по региону</c:v>
                </c:pt>
              </c:strCache>
            </c:strRef>
          </c:cat>
          <c:val>
            <c:numRef>
              <c:f>Обеспеченность!$C$2:$C$16</c:f>
              <c:numCache>
                <c:formatCode>0.00</c:formatCode>
                <c:ptCount val="15"/>
                <c:pt idx="0">
                  <c:v>7.8300331895870494</c:v>
                </c:pt>
                <c:pt idx="1">
                  <c:v>7.4761378859865806</c:v>
                </c:pt>
                <c:pt idx="2">
                  <c:v>9.8091687414489428</c:v>
                </c:pt>
                <c:pt idx="3">
                  <c:v>5.6473875259612605</c:v>
                </c:pt>
                <c:pt idx="4">
                  <c:v>8.6133528432463091</c:v>
                </c:pt>
                <c:pt idx="5">
                  <c:v>7.7775474946703396</c:v>
                </c:pt>
                <c:pt idx="6">
                  <c:v>6.6736857813186594</c:v>
                </c:pt>
                <c:pt idx="7">
                  <c:v>0</c:v>
                </c:pt>
                <c:pt idx="8">
                  <c:v>11.608128140487143</c:v>
                </c:pt>
                <c:pt idx="9">
                  <c:v>0</c:v>
                </c:pt>
                <c:pt idx="10">
                  <c:v>6.4306103877385139</c:v>
                </c:pt>
                <c:pt idx="11">
                  <c:v>13.613004235775326</c:v>
                </c:pt>
                <c:pt idx="12">
                  <c:v>6.472533802807785</c:v>
                </c:pt>
                <c:pt idx="13">
                  <c:v>10.820933734995046</c:v>
                </c:pt>
                <c:pt idx="14">
                  <c:v>8.6378924895336482</c:v>
                </c:pt>
              </c:numCache>
            </c:numRef>
          </c:val>
        </c:ser>
        <c:ser>
          <c:idx val="2"/>
          <c:order val="2"/>
          <c:tx>
            <c:strRef>
              <c:f>Обеспеченность!$D$1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5"/>
              <c:layout>
                <c:manualLayout>
                  <c:x val="-0.12654320987654324"/>
                  <c:y val="2.8060326608944906E-3"/>
                </c:manualLayout>
              </c:layout>
              <c:showVal val="1"/>
            </c:dLbl>
            <c:dLbl>
              <c:idx val="11"/>
              <c:layout>
                <c:manualLayout>
                  <c:x val="-0.49382716049382758"/>
                  <c:y val="1.403016330447244E-2"/>
                </c:manualLayout>
              </c:layout>
              <c:showVal val="1"/>
            </c:dLbl>
            <c:dLbl>
              <c:idx val="14"/>
              <c:layout>
                <c:manualLayout>
                  <c:x val="-0.22376543209876573"/>
                  <c:y val="1.122413064357799E-2"/>
                </c:manualLayout>
              </c:layout>
              <c:showVal val="1"/>
            </c:dLbl>
            <c:delete val="1"/>
          </c:dLbls>
          <c:cat>
            <c:strRef>
              <c:f>Обеспеченность!$A$2:$A$16</c:f>
              <c:strCache>
                <c:ptCount val="15"/>
                <c:pt idx="0">
                  <c:v>Республика Башкортостан</c:v>
                </c:pt>
                <c:pt idx="1">
                  <c:v>Кировская область</c:v>
                </c:pt>
                <c:pt idx="2">
                  <c:v>Республика Марий Эл</c:v>
                </c:pt>
                <c:pt idx="3">
                  <c:v>Республика Мордовия</c:v>
                </c:pt>
                <c:pt idx="4">
                  <c:v>Оренбургская область</c:v>
                </c:pt>
                <c:pt idx="5">
                  <c:v>Пензенская область</c:v>
                </c:pt>
                <c:pt idx="6">
                  <c:v>Пермский край</c:v>
                </c:pt>
                <c:pt idx="7">
                  <c:v>Самарская область</c:v>
                </c:pt>
                <c:pt idx="8">
                  <c:v>Саратовская область</c:v>
                </c:pt>
                <c:pt idx="9">
                  <c:v>Республика Татарстан</c:v>
                </c:pt>
                <c:pt idx="10">
                  <c:v>Удмурстская республика</c:v>
                </c:pt>
                <c:pt idx="11">
                  <c:v>Ульяновская область</c:v>
                </c:pt>
                <c:pt idx="12">
                  <c:v>Чувашская республика</c:v>
                </c:pt>
                <c:pt idx="13">
                  <c:v>Нижегородская область</c:v>
                </c:pt>
                <c:pt idx="14">
                  <c:v>ИТОГО по региону</c:v>
                </c:pt>
              </c:strCache>
            </c:strRef>
          </c:cat>
          <c:val>
            <c:numRef>
              <c:f>Обеспеченность!$D$2:$D$16</c:f>
              <c:numCache>
                <c:formatCode>0.00</c:formatCode>
                <c:ptCount val="15"/>
                <c:pt idx="0">
                  <c:v>7.8300331895870494</c:v>
                </c:pt>
                <c:pt idx="1">
                  <c:v>7.6273929493463655</c:v>
                </c:pt>
                <c:pt idx="2">
                  <c:v>11.800229063270049</c:v>
                </c:pt>
                <c:pt idx="3">
                  <c:v>5.6026843413011775</c:v>
                </c:pt>
                <c:pt idx="4">
                  <c:v>9.0500000000000007</c:v>
                </c:pt>
                <c:pt idx="5">
                  <c:v>4.55</c:v>
                </c:pt>
                <c:pt idx="6">
                  <c:v>10.7</c:v>
                </c:pt>
                <c:pt idx="7">
                  <c:v>6.25</c:v>
                </c:pt>
                <c:pt idx="8">
                  <c:v>5.3050488565938743</c:v>
                </c:pt>
                <c:pt idx="9">
                  <c:v>4.8499999999999996</c:v>
                </c:pt>
                <c:pt idx="10">
                  <c:v>4.5611417091362565</c:v>
                </c:pt>
                <c:pt idx="11">
                  <c:v>16.609256353614814</c:v>
                </c:pt>
                <c:pt idx="12">
                  <c:v>6.9599026629671394</c:v>
                </c:pt>
                <c:pt idx="13">
                  <c:v>10.872643546778077</c:v>
                </c:pt>
                <c:pt idx="14">
                  <c:v>7.5376543239486073</c:v>
                </c:pt>
              </c:numCache>
            </c:numRef>
          </c:val>
        </c:ser>
        <c:axId val="78141312"/>
        <c:axId val="78142848"/>
      </c:barChart>
      <c:catAx>
        <c:axId val="78141312"/>
        <c:scaling>
          <c:orientation val="minMax"/>
        </c:scaling>
        <c:axPos val="l"/>
        <c:tickLblPos val="nextTo"/>
        <c:txPr>
          <a:bodyPr/>
          <a:lstStyle/>
          <a:p>
            <a:pPr>
              <a:defRPr sz="1300"/>
            </a:pPr>
            <a:endParaRPr lang="ru-RU"/>
          </a:p>
        </c:txPr>
        <c:crossAx val="78142848"/>
        <c:crosses val="autoZero"/>
        <c:auto val="1"/>
        <c:lblAlgn val="ctr"/>
        <c:lblOffset val="100"/>
      </c:catAx>
      <c:valAx>
        <c:axId val="78142848"/>
        <c:scaling>
          <c:orientation val="minMax"/>
        </c:scaling>
        <c:axPos val="b"/>
        <c:majorGridlines/>
        <c:numFmt formatCode="0.00" sourceLinked="1"/>
        <c:tickLblPos val="nextTo"/>
        <c:crossAx val="7814131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b="1"/>
            </a:pPr>
            <a:endParaRPr lang="ru-RU"/>
          </a:p>
        </c:txPr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1"/>
          <c:order val="0"/>
          <c:tx>
            <c:strRef>
              <c:f>Лист1!$B$1</c:f>
              <c:strCache>
                <c:ptCount val="1"/>
                <c:pt idx="0">
                  <c:v>ЧШДХ</c:v>
                </c:pt>
              </c:strCache>
            </c:strRef>
          </c:tx>
          <c:dLbls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Лист1!$B$2:$B$4</c:f>
              <c:numCache>
                <c:formatCode>0</c:formatCode>
                <c:ptCount val="3"/>
                <c:pt idx="0">
                  <c:v>6065</c:v>
                </c:pt>
                <c:pt idx="1">
                  <c:v>4458.49</c:v>
                </c:pt>
                <c:pt idx="2">
                  <c:v>5993.5</c:v>
                </c:pt>
              </c:numCache>
            </c:numRef>
          </c:val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ЧФХ</c:v>
                </c:pt>
              </c:strCache>
            </c:strRef>
          </c:tx>
          <c:dLbls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Лист1!$C$2:$C$4</c:f>
              <c:numCache>
                <c:formatCode>0</c:formatCode>
                <c:ptCount val="3"/>
                <c:pt idx="0">
                  <c:v>4037.75</c:v>
                </c:pt>
                <c:pt idx="1">
                  <c:v>2942.3500000000022</c:v>
                </c:pt>
                <c:pt idx="2">
                  <c:v>4211.1000000000004</c:v>
                </c:pt>
              </c:numCache>
            </c:numRef>
          </c:val>
        </c:ser>
        <c:ser>
          <c:idx val="3"/>
          <c:order val="2"/>
          <c:tx>
            <c:strRef>
              <c:f>Лист1!$D$1</c:f>
              <c:strCache>
                <c:ptCount val="1"/>
                <c:pt idx="0">
                  <c:v>ЧЗШДХ</c:v>
                </c:pt>
              </c:strCache>
            </c:strRef>
          </c:tx>
          <c:dLbls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Лист1!$D$2:$D$4</c:f>
              <c:numCache>
                <c:formatCode>0</c:formatCode>
                <c:ptCount val="3"/>
                <c:pt idx="0">
                  <c:v>5719.8</c:v>
                </c:pt>
                <c:pt idx="1">
                  <c:v>4018.75</c:v>
                </c:pt>
                <c:pt idx="2">
                  <c:v>5894.25</c:v>
                </c:pt>
              </c:numCache>
            </c:numRef>
          </c:val>
        </c:ser>
        <c:axId val="72145920"/>
        <c:axId val="79168256"/>
      </c:barChart>
      <c:catAx>
        <c:axId val="72145920"/>
        <c:scaling>
          <c:orientation val="minMax"/>
        </c:scaling>
        <c:axPos val="l"/>
        <c:numFmt formatCode="General" sourceLinked="1"/>
        <c:tickLblPos val="nextTo"/>
        <c:crossAx val="79168256"/>
        <c:crosses val="autoZero"/>
        <c:auto val="1"/>
        <c:lblAlgn val="ctr"/>
        <c:lblOffset val="100"/>
      </c:catAx>
      <c:valAx>
        <c:axId val="79168256"/>
        <c:scaling>
          <c:orientation val="minMax"/>
        </c:scaling>
        <c:axPos val="b"/>
        <c:majorGridlines/>
        <c:numFmt formatCode="0" sourceLinked="1"/>
        <c:tickLblPos val="nextTo"/>
        <c:crossAx val="7214592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ОВХ</c:v>
                </c:pt>
              </c:strCache>
            </c:strRef>
          </c:cat>
          <c:val>
            <c:numRef>
              <c:f>Лист1!$B$2</c:f>
              <c:numCache>
                <c:formatCode>0.00</c:formatCode>
                <c:ptCount val="1"/>
                <c:pt idx="0">
                  <c:v>2.3195840704657877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ОВХ</c:v>
                </c:pt>
              </c:strCache>
            </c:strRef>
          </c:cat>
          <c:val>
            <c:numRef>
              <c:f>Лист1!$C$2</c:f>
              <c:numCache>
                <c:formatCode>0.00</c:formatCode>
                <c:ptCount val="1"/>
                <c:pt idx="0">
                  <c:v>2.4129543113098468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ОВХ</c:v>
                </c:pt>
              </c:strCache>
            </c:strRef>
          </c:cat>
          <c:val>
            <c:numRef>
              <c:f>Лист1!$D$2</c:f>
              <c:numCache>
                <c:formatCode>0.00</c:formatCode>
                <c:ptCount val="1"/>
                <c:pt idx="0">
                  <c:v>2.4744404156316735</c:v>
                </c:pt>
              </c:numCache>
            </c:numRef>
          </c:val>
        </c:ser>
        <c:axId val="79105024"/>
        <c:axId val="79115008"/>
      </c:barChart>
      <c:catAx>
        <c:axId val="79105024"/>
        <c:scaling>
          <c:orientation val="minMax"/>
        </c:scaling>
        <c:axPos val="b"/>
        <c:tickLblPos val="nextTo"/>
        <c:crossAx val="79115008"/>
        <c:crosses val="autoZero"/>
        <c:auto val="1"/>
        <c:lblAlgn val="ctr"/>
        <c:lblOffset val="100"/>
      </c:catAx>
      <c:valAx>
        <c:axId val="79115008"/>
        <c:scaling>
          <c:orientation val="minMax"/>
        </c:scaling>
        <c:axPos val="l"/>
        <c:majorGridlines/>
        <c:numFmt formatCode="0.00" sourceLinked="1"/>
        <c:tickLblPos val="nextTo"/>
        <c:crossAx val="791050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27777713612529165"/>
          <c:y val="6.5433968875253198E-2"/>
        </c:manualLayout>
      </c:layout>
    </c:title>
    <c:plotArea>
      <c:layout>
        <c:manualLayout>
          <c:layoutTarget val="inner"/>
          <c:xMode val="edge"/>
          <c:yMode val="edge"/>
          <c:x val="6.8989897823258109E-2"/>
          <c:y val="0.20636862998128416"/>
          <c:w val="0.53559458085976275"/>
          <c:h val="0.4953813892473489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0"/>
              <c:layout>
                <c:manualLayout>
                  <c:x val="-8.4872288121245837E-2"/>
                  <c:y val="-0.12213738912476123"/>
                </c:manualLayout>
              </c:layout>
              <c:dLblPos val="bestFit"/>
              <c:showPercent val="1"/>
            </c:dLbl>
            <c:dLbl>
              <c:idx val="1"/>
              <c:layout>
                <c:manualLayout>
                  <c:x val="-5.8849984208655663E-2"/>
                  <c:y val="-6.2088615155362053E-3"/>
                </c:manualLayout>
              </c:layout>
              <c:showPercent val="1"/>
            </c:dLbl>
            <c:dLbl>
              <c:idx val="2"/>
              <c:layout>
                <c:manualLayout>
                  <c:x val="5.2445579265123308E-3"/>
                  <c:y val="-9.3508749552043795E-3"/>
                </c:manualLayout>
              </c:layout>
              <c:showPercent val="1"/>
            </c:dLbl>
            <c:dLbl>
              <c:idx val="3"/>
              <c:layout>
                <c:manualLayout>
                  <c:x val="6.1060277393032306E-3"/>
                  <c:y val="-0.14542650396528931"/>
                </c:manualLayout>
              </c:layout>
              <c:showPercent val="1"/>
            </c:dLbl>
            <c:showPercent val="1"/>
          </c:dLbls>
          <c:cat>
            <c:strRef>
              <c:f>Лист1!$A$2:$A$5</c:f>
              <c:strCache>
                <c:ptCount val="4"/>
                <c:pt idx="0">
                  <c:v>Хирурги высшей категории</c:v>
                </c:pt>
                <c:pt idx="1">
                  <c:v>Хирурги I категории</c:v>
                </c:pt>
                <c:pt idx="2">
                  <c:v>Хирурги II категории</c:v>
                </c:pt>
                <c:pt idx="3">
                  <c:v>Без категории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1181</c:v>
                </c:pt>
                <c:pt idx="1">
                  <c:v>466</c:v>
                </c:pt>
                <c:pt idx="2">
                  <c:v>207</c:v>
                </c:pt>
                <c:pt idx="3">
                  <c:v>1319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23352910150685671"/>
          <c:y val="0.79479826315594571"/>
          <c:w val="0.76647089849314376"/>
          <c:h val="0.20520173684405441"/>
        </c:manualLayout>
      </c:layout>
      <c:txPr>
        <a:bodyPr/>
        <a:lstStyle/>
        <a:p>
          <a:pPr>
            <a:defRPr sz="1800" b="1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>
        <c:manualLayout>
          <c:layoutTarget val="inner"/>
          <c:xMode val="edge"/>
          <c:yMode val="edge"/>
          <c:x val="0.15787890221499221"/>
          <c:y val="0.21009250654470141"/>
          <c:w val="0.66538884524744701"/>
          <c:h val="0.6806266716068286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0"/>
              <c:layout>
                <c:manualLayout>
                  <c:x val="-3.446047837893005E-2"/>
                  <c:y val="-6.7922156015962395E-2"/>
                </c:manualLayout>
              </c:layout>
              <c:showPercent val="1"/>
            </c:dLbl>
            <c:dLbl>
              <c:idx val="1"/>
              <c:layout>
                <c:manualLayout>
                  <c:x val="-4.2570157913293064E-2"/>
                  <c:y val="-2.9489877731008127E-2"/>
                </c:manualLayout>
              </c:layout>
              <c:showPercent val="1"/>
            </c:dLbl>
            <c:dLbl>
              <c:idx val="2"/>
              <c:layout>
                <c:manualLayout>
                  <c:x val="1.7175622096727305E-3"/>
                  <c:y val="-1.3419168635644879E-2"/>
                </c:manualLayout>
              </c:layout>
              <c:showPercent val="1"/>
            </c:dLbl>
            <c:dLbl>
              <c:idx val="3"/>
              <c:layout>
                <c:manualLayout>
                  <c:x val="6.9191135082977154E-2"/>
                  <c:y val="-0.12662225583151618"/>
                </c:manualLayout>
              </c:layout>
              <c:showPercent val="1"/>
            </c:dLbl>
            <c:showPercent val="1"/>
          </c:dLbls>
          <c:cat>
            <c:strRef>
              <c:f>Лист1!$A$2:$A$5</c:f>
              <c:strCache>
                <c:ptCount val="4"/>
                <c:pt idx="0">
                  <c:v>Хирурги высшей категории</c:v>
                </c:pt>
                <c:pt idx="1">
                  <c:v>Хирурги I категории</c:v>
                </c:pt>
                <c:pt idx="2">
                  <c:v>Хирурги II категории</c:v>
                </c:pt>
                <c:pt idx="3">
                  <c:v>Без категории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1176</c:v>
                </c:pt>
                <c:pt idx="1">
                  <c:v>447</c:v>
                </c:pt>
                <c:pt idx="2">
                  <c:v>208</c:v>
                </c:pt>
                <c:pt idx="3">
                  <c:v>1234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ЧПБ</c:v>
                </c:pt>
              </c:strCache>
            </c:strRef>
          </c:tx>
          <c:dLbls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257252</c:v>
                </c:pt>
                <c:pt idx="1">
                  <c:v>223983</c:v>
                </c:pt>
                <c:pt idx="2">
                  <c:v>262817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ЧОПБ</c:v>
                </c:pt>
              </c:strCache>
            </c:strRef>
          </c:tx>
          <c:dLbls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163244</c:v>
                </c:pt>
                <c:pt idx="1">
                  <c:v>157492</c:v>
                </c:pt>
                <c:pt idx="2">
                  <c:v>188357</c:v>
                </c:pt>
              </c:numCache>
            </c:numRef>
          </c:val>
        </c:ser>
        <c:axId val="80541952"/>
        <c:axId val="80424960"/>
      </c:barChart>
      <c:catAx>
        <c:axId val="80541952"/>
        <c:scaling>
          <c:orientation val="minMax"/>
        </c:scaling>
        <c:axPos val="b"/>
        <c:numFmt formatCode="General" sourceLinked="1"/>
        <c:tickLblPos val="nextTo"/>
        <c:crossAx val="80424960"/>
        <c:crosses val="autoZero"/>
        <c:auto val="1"/>
        <c:lblAlgn val="ctr"/>
        <c:lblOffset val="100"/>
      </c:catAx>
      <c:valAx>
        <c:axId val="80424960"/>
        <c:scaling>
          <c:orientation val="minMax"/>
        </c:scaling>
        <c:axPos val="l"/>
        <c:majorGridlines/>
        <c:numFmt formatCode="General" sourceLinked="1"/>
        <c:tickLblPos val="nextTo"/>
        <c:crossAx val="805419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Оперативная активность (%)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59.904120328627812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Оперативная активность (%)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50.475293209424272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Оперативная активность (%)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62.499353610311012</c:v>
                </c:pt>
              </c:numCache>
            </c:numRef>
          </c:val>
        </c:ser>
        <c:axId val="88006656"/>
        <c:axId val="88281472"/>
      </c:barChart>
      <c:catAx>
        <c:axId val="88006656"/>
        <c:scaling>
          <c:orientation val="minMax"/>
        </c:scaling>
        <c:axPos val="b"/>
        <c:tickLblPos val="nextTo"/>
        <c:crossAx val="88281472"/>
        <c:crosses val="autoZero"/>
        <c:auto val="1"/>
        <c:lblAlgn val="ctr"/>
        <c:lblOffset val="100"/>
      </c:catAx>
      <c:valAx>
        <c:axId val="88281472"/>
        <c:scaling>
          <c:orientation val="minMax"/>
        </c:scaling>
        <c:axPos val="l"/>
        <c:majorGridlines/>
        <c:numFmt formatCode="0.0" sourceLinked="1"/>
        <c:tickLblPos val="nextTo"/>
        <c:crossAx val="8800665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24745"/>
            <a:ext cx="8352928" cy="2475706"/>
          </a:xfrm>
        </p:spPr>
        <p:txBody>
          <a:bodyPr>
            <a:normAutofit/>
          </a:bodyPr>
          <a:lstStyle/>
          <a:p>
            <a:r>
              <a:rPr lang="ru-RU" sz="5000" dirty="0" smtClean="0"/>
              <a:t>Работа хирургической службы ПФО, 2017г.</a:t>
            </a:r>
            <a:endParaRPr lang="ru-RU" sz="5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Главный внештатный хирург ПФО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профессор </a:t>
            </a:r>
            <a:r>
              <a:rPr lang="ru-RU" dirty="0" err="1" smtClean="0">
                <a:solidFill>
                  <a:schemeClr val="tx1"/>
                </a:solidFill>
              </a:rPr>
              <a:t>М.В.Кукош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500042"/>
            <a:ext cx="842968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500" dirty="0" smtClean="0">
                <a:latin typeface="+mj-lt"/>
                <a:cs typeface="Times New Roman" pitchFamily="18" charset="0"/>
              </a:rPr>
              <a:t>	</a:t>
            </a:r>
            <a:r>
              <a:rPr lang="ru-RU" sz="4000" dirty="0" smtClean="0">
                <a:latin typeface="+mj-lt"/>
                <a:cs typeface="Times New Roman" pitchFamily="18" charset="0"/>
              </a:rPr>
              <a:t>Хирургическая активность повысилась по сравнению с 2016 годом, но остаётся низкой в стационарах 1-2 </a:t>
            </a:r>
            <a:r>
              <a:rPr lang="ru-RU" sz="4000" dirty="0" smtClean="0">
                <a:latin typeface="+mj-lt"/>
                <a:cs typeface="Times New Roman" pitchFamily="18" charset="0"/>
              </a:rPr>
              <a:t>уровня.</a:t>
            </a:r>
          </a:p>
          <a:p>
            <a:pPr algn="just"/>
            <a:endParaRPr lang="ru-RU" sz="4000" dirty="0" smtClean="0">
              <a:latin typeface="+mj-lt"/>
              <a:cs typeface="Times New Roman" pitchFamily="18" charset="0"/>
            </a:endParaRPr>
          </a:p>
          <a:p>
            <a:pPr algn="just"/>
            <a:r>
              <a:rPr lang="ru-RU" sz="4000" dirty="0" smtClean="0">
                <a:latin typeface="+mj-lt"/>
                <a:cs typeface="Times New Roman" pitchFamily="18" charset="0"/>
              </a:rPr>
              <a:t> Сохраняется дефицит </a:t>
            </a:r>
            <a:r>
              <a:rPr lang="ru-RU" sz="4000" dirty="0" smtClean="0">
                <a:latin typeface="+mj-lt"/>
                <a:cs typeface="Times New Roman" pitchFamily="18" charset="0"/>
              </a:rPr>
              <a:t>хирургов в поликлиниках и стационарах 1-2 уровня.</a:t>
            </a:r>
            <a:endParaRPr lang="ru-RU" sz="40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Круглосуточный стационар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Операции, выполненные в ПФО в 2017 году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357299"/>
          <a:ext cx="8715436" cy="51283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57520"/>
                <a:gridCol w="928694"/>
                <a:gridCol w="1000132"/>
                <a:gridCol w="933169"/>
                <a:gridCol w="1134830"/>
                <a:gridCol w="983520"/>
                <a:gridCol w="877571"/>
              </a:tblGrid>
              <a:tr h="38947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операции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Число операций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Число осложнений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     Летальность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94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Абс.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Абс.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Абс.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94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Аппендэктомия</a:t>
                      </a:r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3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хрон</a:t>
                      </a:r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 аппендицит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3636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0,90%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0,55%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0,08%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94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Операции при язвенной 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болезни всего: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1334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0,33%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0,97%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3,75%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94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Резекция </a:t>
                      </a:r>
                      <a:r>
                        <a:rPr lang="ru-RU" sz="13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жел-ка</a:t>
                      </a:r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по </a:t>
                      </a:r>
                      <a:r>
                        <a:rPr lang="ru-RU" sz="13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Бильрот</a:t>
                      </a:r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I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208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0,05%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0,96%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0,48%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94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Резекция </a:t>
                      </a:r>
                      <a:r>
                        <a:rPr lang="ru-RU" sz="13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жел-ка</a:t>
                      </a:r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по </a:t>
                      </a:r>
                      <a:r>
                        <a:rPr lang="ru-RU" sz="13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Бильрот</a:t>
                      </a:r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II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497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0,12%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2,21%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1,41%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94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Грыжесечение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45348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11,23%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0,20%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0,12%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94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 т.ч. сетчатым </a:t>
                      </a:r>
                      <a:r>
                        <a:rPr lang="ru-RU" sz="13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аллотрансплантатом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9516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2,36%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0,25%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0,01%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41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Тиреоэктомия, резекция щитовидной железы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7569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1,87%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0,32%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0,02%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41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Операции на легких, плевре, органах 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средостения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4884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1,21%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1,68%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1,80%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94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Операции на 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пищеводе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1549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0,38%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1,23%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0,77%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94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Операции на сердце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11105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2,75%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178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1,60%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243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2,19%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41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Операции на желчных путях и печени при ЖКБ 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26926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6,67%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0,20%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0,31%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Autofit/>
          </a:bodyPr>
          <a:lstStyle/>
          <a:p>
            <a:r>
              <a:rPr lang="ru-RU" sz="3200" dirty="0" smtClean="0"/>
              <a:t>Операции, выполненные в ПФО в 2017 году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000108"/>
          <a:ext cx="8715436" cy="571152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28958"/>
                <a:gridCol w="1000132"/>
                <a:gridCol w="1071570"/>
                <a:gridCol w="928694"/>
                <a:gridCol w="928694"/>
                <a:gridCol w="868723"/>
                <a:gridCol w="988665"/>
              </a:tblGrid>
              <a:tr h="3977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операции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Число операций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Число осложнений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Летальность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77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Абс.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Абс.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Абс.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</a:tr>
              <a:tr h="5495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Операции на </a:t>
                      </a:r>
                      <a:r>
                        <a:rPr lang="ru-RU" sz="13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панкреатобилиарной</a:t>
                      </a:r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зоне: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0,37%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3,19%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3,78%</a:t>
                      </a:r>
                    </a:p>
                  </a:txBody>
                  <a:tcPr marL="9525" marR="9525" marT="9525" marB="0" anchor="ctr"/>
                </a:tc>
              </a:tr>
              <a:tr h="5495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а) панкреато-дуоденальная резекция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4,30%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3,13%</a:t>
                      </a:r>
                    </a:p>
                  </a:txBody>
                  <a:tcPr marL="9525" marR="9525" marT="9525" marB="0" anchor="ctr"/>
                </a:tc>
              </a:tr>
              <a:tr h="5495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д</a:t>
                      </a:r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) типичные, </a:t>
                      </a:r>
                      <a:r>
                        <a:rPr lang="ru-RU" sz="13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атипичные</a:t>
                      </a:r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резекции печени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4,25%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1,13%</a:t>
                      </a:r>
                    </a:p>
                  </a:txBody>
                  <a:tcPr marL="9525" marR="9525" marT="9525" marB="0" anchor="ctr"/>
                </a:tc>
              </a:tr>
              <a:tr h="3977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е) прочие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0,53%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0,90%</a:t>
                      </a:r>
                    </a:p>
                  </a:txBody>
                  <a:tcPr marL="9525" marR="9525" marT="9525" marB="0" anchor="ctr"/>
                </a:tc>
              </a:tr>
              <a:tr h="5495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Операции на толстой и прямой кишке, всего: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0,48%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1,18%</a:t>
                      </a:r>
                    </a:p>
                  </a:txBody>
                  <a:tcPr marL="9525" marR="9525" marT="9525" marB="0" anchor="ctr"/>
                </a:tc>
              </a:tr>
              <a:tr h="3977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Операции на сосудах, всего: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17551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4,35%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0,22%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0,48%</a:t>
                      </a:r>
                    </a:p>
                  </a:txBody>
                  <a:tcPr marL="9525" marR="9525" marT="9525" marB="0" anchor="ctr"/>
                </a:tc>
              </a:tr>
              <a:tr h="3977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Операции под контролем УЗИ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1,56%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0,47%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0,14%</a:t>
                      </a:r>
                    </a:p>
                  </a:txBody>
                  <a:tcPr marL="9525" marR="9525" marT="9525" marB="0" anchor="ctr"/>
                </a:tc>
              </a:tr>
              <a:tr h="7293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Операции под </a:t>
                      </a:r>
                      <a:r>
                        <a:rPr lang="ru-RU" sz="13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рентген-телевизионным</a:t>
                      </a:r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наведением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26426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6,55%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0,27%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0,06%</a:t>
                      </a:r>
                    </a:p>
                  </a:txBody>
                  <a:tcPr marL="9525" marR="9525" marT="9525" marB="0" anchor="ctr"/>
                </a:tc>
              </a:tr>
              <a:tr h="3977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Прочие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58410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14,47%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0,21%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0,29%</a:t>
                      </a:r>
                    </a:p>
                  </a:txBody>
                  <a:tcPr marL="9525" marR="9525" marT="9525" marB="0" anchor="ctr"/>
                </a:tc>
              </a:tr>
              <a:tr h="3977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403682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0,38%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0,72%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ru-RU" sz="3000" dirty="0" err="1" smtClean="0"/>
              <a:t>Видеоэндоскопические</a:t>
            </a:r>
            <a:r>
              <a:rPr lang="ru-RU" sz="3000" dirty="0" smtClean="0"/>
              <a:t> технологии в ПФО, 2017 год.</a:t>
            </a:r>
            <a:endParaRPr lang="ru-RU" sz="3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692696"/>
          <a:ext cx="8208914" cy="57606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/>
                <a:gridCol w="1080120"/>
                <a:gridCol w="936104"/>
                <a:gridCol w="730368"/>
                <a:gridCol w="1172702"/>
                <a:gridCol w="1172702"/>
                <a:gridCol w="1172702"/>
              </a:tblGrid>
              <a:tr h="19446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операции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Число операций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Число осложнений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Летальность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44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Абс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Абс.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Абс.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</a:tr>
              <a:tr h="19446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Оперативная лапароскопия 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4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Холецистэктомия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18659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22,56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0,07</a:t>
                      </a:r>
                    </a:p>
                  </a:txBody>
                  <a:tcPr marL="9525" marR="9525" marT="9525" marB="0" anchor="ctr"/>
                </a:tc>
              </a:tr>
              <a:tr h="194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из них: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холедохолитотомия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11773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14,23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4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Спленэктомия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378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Лапароскопическая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резекция желудка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4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Ушивание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прободной язвы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</a:tr>
              <a:tr h="194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Операции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 кишечнике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302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0,37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8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Лапароскопическая аппендэктомия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378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Лапароскопическая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герниопластика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992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1,20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8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Лапароскопическая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диагностика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0,11</a:t>
                      </a:r>
                    </a:p>
                  </a:txBody>
                  <a:tcPr marL="9525" marR="9525" marT="9525" marB="0" anchor="ctr"/>
                </a:tc>
              </a:tr>
              <a:tr h="19446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Оперативная торакоскопия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4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Торакоскопические операции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</a:tr>
              <a:tr h="378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Торакоскопическая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диагностика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15947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19,28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446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Эндоскопические операции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4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Папиллосфинктеротомия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1247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1,51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8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Ретроградная холангипанкреатография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</a:tr>
              <a:tr h="1944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Билиарное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стентирование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1921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4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Полипэктомия из желудка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2844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194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Полипэктомия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из кишки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840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1,02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8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Остановка желудочно-кишечного кровотечения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0,03</a:t>
                      </a:r>
                    </a:p>
                  </a:txBody>
                  <a:tcPr marL="9525" marR="9525" marT="9525" marB="0" anchor="ctr"/>
                </a:tc>
              </a:tr>
              <a:tr h="194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 по региону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82720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1,18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0,40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571480"/>
            <a:ext cx="8286808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500" dirty="0" smtClean="0"/>
              <a:t>	Увеличилась летальность при остром аппендиците, остром холецистите, панкреатите, острой кишечной непроходимости, ущемлённой грыже, перфоративной язве желудка и двенадцатиперстной кишки – поздняя, до 30%, обращаемость, особенно пожилых больных</a:t>
            </a:r>
            <a:r>
              <a:rPr lang="ru-RU" sz="2500" dirty="0" smtClean="0"/>
              <a:t>.</a:t>
            </a:r>
          </a:p>
          <a:p>
            <a:pPr algn="just"/>
            <a:endParaRPr lang="ru-RU" sz="2500" dirty="0" smtClean="0"/>
          </a:p>
          <a:p>
            <a:pPr algn="just"/>
            <a:endParaRPr lang="ru-RU" sz="2500" dirty="0" smtClean="0"/>
          </a:p>
          <a:p>
            <a:pPr algn="just"/>
            <a:endParaRPr lang="ru-RU" sz="2500" dirty="0" smtClean="0"/>
          </a:p>
          <a:p>
            <a:pPr algn="just"/>
            <a:r>
              <a:rPr lang="ru-RU" sz="2500" dirty="0" smtClean="0"/>
              <a:t>	 Созданная трёхуровневая система оказания хирургической помощи привела к снижению общей и послеоперационной летальности в целом и в большинстве ЦРБ.</a:t>
            </a:r>
            <a:endParaRPr lang="ru-RU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Неотложная хирургическая помощь </a:t>
            </a:r>
            <a:endParaRPr lang="ru-RU" dirty="0"/>
          </a:p>
        </p:txBody>
      </p:sp>
      <p:pic>
        <p:nvPicPr>
          <p:cNvPr id="7" name="Содержимое 6" descr="Ургентная ПФО 201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908720"/>
            <a:ext cx="8706700" cy="56166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-142900"/>
            <a:ext cx="8229600" cy="928694"/>
          </a:xfrm>
        </p:spPr>
        <p:txBody>
          <a:bodyPr/>
          <a:lstStyle/>
          <a:p>
            <a:r>
              <a:rPr lang="ru-RU" dirty="0" smtClean="0"/>
              <a:t>Резюме: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85720" y="1000108"/>
            <a:ext cx="864399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	Обеспеченность койками: 7,2 – Киров; 7,0 – Республика Мордовия; РФ – 5,27.</a:t>
            </a:r>
            <a:endParaRPr lang="ru-RU" sz="2400" dirty="0" smtClean="0"/>
          </a:p>
          <a:p>
            <a:pPr algn="just"/>
            <a:r>
              <a:rPr lang="ru-RU" sz="2400" dirty="0" smtClean="0"/>
              <a:t>	Низкая </a:t>
            </a:r>
            <a:r>
              <a:rPr lang="ru-RU" sz="2400" dirty="0" smtClean="0"/>
              <a:t>укомплектованность должностей общих хирургов и высокий коэффициент совместительства, дефицит специалистов увеличивается, в том числе из-за низкой </a:t>
            </a:r>
            <a:r>
              <a:rPr lang="ru-RU" sz="2400" dirty="0" smtClean="0"/>
              <a:t>зарплаты. В </a:t>
            </a:r>
            <a:r>
              <a:rPr lang="ru-RU" sz="2400" dirty="0" smtClean="0"/>
              <a:t>Удмуртию и Башкирию требуется по 50 хирургов, Пермь – 35-45</a:t>
            </a:r>
            <a:r>
              <a:rPr lang="ru-RU" sz="2400" dirty="0" smtClean="0"/>
              <a:t>, Самара – 60, </a:t>
            </a:r>
            <a:r>
              <a:rPr lang="ru-RU" sz="2400" dirty="0" smtClean="0"/>
              <a:t>Нижний Новгород – </a:t>
            </a:r>
            <a:r>
              <a:rPr lang="ru-RU" sz="2400" dirty="0" smtClean="0"/>
              <a:t>14-19. </a:t>
            </a:r>
            <a:r>
              <a:rPr lang="ru-RU" sz="2400" dirty="0" smtClean="0"/>
              <a:t>Отмечается снижение количества хирургов высшей квалификации. Хирурги поликлиник  должны в правах быть приравнены к хирургам стационаров (пенсии</a:t>
            </a:r>
            <a:r>
              <a:rPr lang="ru-RU" sz="2400" dirty="0" smtClean="0"/>
              <a:t>).</a:t>
            </a:r>
          </a:p>
          <a:p>
            <a:pPr algn="just"/>
            <a:r>
              <a:rPr lang="ru-RU" sz="2400" dirty="0" smtClean="0"/>
              <a:t>	</a:t>
            </a:r>
            <a:r>
              <a:rPr lang="ru-RU" sz="2400" dirty="0" smtClean="0"/>
              <a:t>Необходимо </a:t>
            </a:r>
            <a:r>
              <a:rPr lang="ru-RU" sz="2400" dirty="0" smtClean="0"/>
              <a:t>уйти от койко-дня. Есть группы больных, которые могут быть выписаны в день операции или на следующий день, но это «сверхкороткое» пребывание не оплачивается должным </a:t>
            </a:r>
            <a:r>
              <a:rPr lang="ru-RU" sz="2400" dirty="0" smtClean="0"/>
              <a:t>образом.</a:t>
            </a:r>
            <a:endParaRPr lang="ru-RU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428604"/>
            <a:ext cx="864399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	</a:t>
            </a:r>
            <a:r>
              <a:rPr lang="ru-RU" sz="2400" dirty="0" smtClean="0"/>
              <a:t>Крайне </a:t>
            </a:r>
            <a:r>
              <a:rPr lang="ru-RU" sz="2400" dirty="0" smtClean="0"/>
              <a:t>низкая стоимость некоторых КСГ в рамках ОМС (например, острый панкреатит, острый аппендицит в </a:t>
            </a:r>
            <a:r>
              <a:rPr lang="ru-RU" sz="2400" dirty="0" err="1" smtClean="0"/>
              <a:t>лапароскопическом</a:t>
            </a:r>
            <a:r>
              <a:rPr lang="ru-RU" sz="2400" dirty="0" smtClean="0"/>
              <a:t> исполнении с дренированием брюшной полости и без дренирования). Износ хирургического инструментария, особенно </a:t>
            </a:r>
            <a:r>
              <a:rPr lang="ru-RU" sz="2400" dirty="0" err="1" smtClean="0"/>
              <a:t>лапароскопического</a:t>
            </a:r>
            <a:r>
              <a:rPr lang="ru-RU" sz="2400" dirty="0" smtClean="0"/>
              <a:t>. Не оплачиваются </a:t>
            </a:r>
            <a:r>
              <a:rPr lang="ru-RU" sz="2400" dirty="0" err="1" smtClean="0"/>
              <a:t>расходники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	</a:t>
            </a:r>
            <a:r>
              <a:rPr lang="ru-RU" sz="2400" dirty="0" smtClean="0"/>
              <a:t>Отсутствует </a:t>
            </a:r>
            <a:r>
              <a:rPr lang="ru-RU" sz="2400" dirty="0" smtClean="0"/>
              <a:t>обеспечение хирурга  санитарной авиации хирургическим инструментарием и расходным материалом для проведения операций на выезде (Киров</a:t>
            </a:r>
            <a:r>
              <a:rPr lang="ru-RU" sz="2400" dirty="0" smtClean="0"/>
              <a:t>).</a:t>
            </a:r>
          </a:p>
          <a:p>
            <a:r>
              <a:rPr lang="ru-RU" sz="2400" dirty="0" smtClean="0"/>
              <a:t>	</a:t>
            </a:r>
            <a:r>
              <a:rPr lang="ru-RU" sz="2400" dirty="0" smtClean="0"/>
              <a:t>Прекратился </a:t>
            </a:r>
            <a:r>
              <a:rPr lang="ru-RU" sz="2400" dirty="0" smtClean="0"/>
              <a:t>рост объёма </a:t>
            </a:r>
            <a:r>
              <a:rPr lang="ru-RU" sz="2400" dirty="0" err="1" smtClean="0"/>
              <a:t>лапароскопических</a:t>
            </a:r>
            <a:r>
              <a:rPr lang="ru-RU" sz="2400" dirty="0" smtClean="0"/>
              <a:t> операций. Очередь на плановые операции растягивается на 3-4 месяца.</a:t>
            </a:r>
            <a:endParaRPr lang="ru-RU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r>
              <a:rPr lang="ru-RU" dirty="0" smtClean="0"/>
              <a:t>П</a:t>
            </a:r>
            <a:r>
              <a:rPr lang="ru-RU" dirty="0" smtClean="0"/>
              <a:t>редложения: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3"/>
            <a:ext cx="8229600" cy="4857784"/>
          </a:xfrm>
        </p:spPr>
        <p:txBody>
          <a:bodyPr>
            <a:noAutofit/>
          </a:bodyPr>
          <a:lstStyle/>
          <a:p>
            <a:r>
              <a:rPr lang="ru-RU" sz="2800" dirty="0" smtClean="0"/>
              <a:t>Улучшать материальную базу и оснащать современным оборудованием, особенно межрайонные хирургические отделения;</a:t>
            </a:r>
          </a:p>
          <a:p>
            <a:r>
              <a:rPr lang="ru-RU" sz="2800" dirty="0" smtClean="0"/>
              <a:t>Систематически повышать квалификацию хирургов;</a:t>
            </a:r>
          </a:p>
          <a:p>
            <a:r>
              <a:rPr lang="ru-RU" sz="2800" dirty="0" smtClean="0"/>
              <a:t>Совершенствовать наборы целевых абитуриентов;</a:t>
            </a:r>
          </a:p>
          <a:p>
            <a:r>
              <a:rPr lang="ru-RU" sz="2800" dirty="0" smtClean="0"/>
              <a:t>Повысить эффективность диспансеризации с последующим своевременным хирургическим лечением (грыжи, варикозная болезнь и проч.);</a:t>
            </a:r>
          </a:p>
          <a:p>
            <a:r>
              <a:rPr lang="ru-RU" sz="2800" dirty="0" smtClean="0"/>
              <a:t>Развивать круглосуточную эндоскопию.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29190" y="5786454"/>
            <a:ext cx="38576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err="1" smtClean="0"/>
              <a:t>М.В.Кукош</a:t>
            </a:r>
            <a:endParaRPr lang="ru-RU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Характеристика сети ЛПУ ПФО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3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1600"/>
                <a:gridCol w="1371600"/>
                <a:gridCol w="1371600"/>
                <a:gridCol w="1371600"/>
                <a:gridCol w="2743200"/>
              </a:tblGrid>
              <a:tr h="1033264"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К-во ЛПУ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К-во хирг. отд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Количество 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Количество хирургических коек</a:t>
                      </a:r>
                    </a:p>
                  </a:txBody>
                  <a:tcPr marL="9525" marR="9525" marT="9525" marB="0" anchor="ctr"/>
                </a:tc>
              </a:tr>
              <a:tr h="1033264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26146929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20842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033264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2016*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480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484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18477308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15960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033264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26945987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20360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6021288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*Не учтены показатели р.Татарстан, Самарской обл. за 2016г.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Обеспеченность населения койками хирургического профиля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Укомплектованность должностей общих хирургов в ПФО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12474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5733256"/>
            <a:ext cx="8424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Коэффициент совместительства по прежнему сохраняется на уровне 1,4.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ru-RU" dirty="0" smtClean="0"/>
              <a:t>Обеспеченность врачами хирургами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 smtClean="0"/>
              <a:t>Квалификация хирургов ПФО</a:t>
            </a: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half" idx="2"/>
          </p:nvPr>
        </p:nvGraphicFramePr>
        <p:xfrm>
          <a:off x="179512" y="908720"/>
          <a:ext cx="741682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Содержимое 9"/>
          <p:cNvGraphicFramePr>
            <a:graphicFrameLocks noGrp="1"/>
          </p:cNvGraphicFramePr>
          <p:nvPr>
            <p:ph sz="quarter" idx="4"/>
          </p:nvPr>
        </p:nvGraphicFramePr>
        <p:xfrm>
          <a:off x="4932040" y="1196752"/>
          <a:ext cx="4211960" cy="409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14348" y="428604"/>
            <a:ext cx="7715304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700" dirty="0" smtClean="0"/>
              <a:t>	Активизировалась работа дневных стационаров, увеличилось количество коек, пролеченных больных,  сократился средний срок пребывания</a:t>
            </a:r>
            <a:r>
              <a:rPr lang="ru-RU" sz="2700" dirty="0" smtClean="0"/>
              <a:t>.</a:t>
            </a:r>
          </a:p>
          <a:p>
            <a:pPr algn="just"/>
            <a:endParaRPr lang="ru-RU" sz="2700" dirty="0" smtClean="0"/>
          </a:p>
          <a:p>
            <a:pPr algn="just"/>
            <a:r>
              <a:rPr lang="ru-RU" sz="2700" dirty="0" smtClean="0"/>
              <a:t>Но</a:t>
            </a:r>
          </a:p>
          <a:p>
            <a:pPr algn="just"/>
            <a:endParaRPr lang="ru-RU" sz="2700" dirty="0" smtClean="0"/>
          </a:p>
          <a:p>
            <a:pPr algn="just"/>
            <a:r>
              <a:rPr lang="ru-RU" sz="2700" dirty="0" smtClean="0"/>
              <a:t>	</a:t>
            </a:r>
            <a:r>
              <a:rPr lang="ru-RU" sz="2800" dirty="0" smtClean="0"/>
              <a:t> Сохраняется большое количество пациентов в стационарах, требующих консервативной терапии (</a:t>
            </a:r>
            <a:r>
              <a:rPr lang="ru-RU" sz="2800" dirty="0" err="1" smtClean="0"/>
              <a:t>облитерирующие</a:t>
            </a:r>
            <a:r>
              <a:rPr lang="ru-RU" sz="2800" dirty="0" smtClean="0"/>
              <a:t> заболевания сосудов).</a:t>
            </a:r>
            <a:endParaRPr lang="ru-RU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Плановая работа стационара</a:t>
            </a:r>
            <a:endParaRPr lang="ru-RU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Круглосуточный стационар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971600" y="2132856"/>
          <a:ext cx="7053942" cy="31969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7706"/>
                <a:gridCol w="1007706"/>
                <a:gridCol w="1007706"/>
                <a:gridCol w="1007706"/>
                <a:gridCol w="1007706"/>
                <a:gridCol w="1007706"/>
                <a:gridCol w="1007706"/>
              </a:tblGrid>
              <a:tr h="1212871"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latin typeface="Arial" pitchFamily="34" charset="0"/>
                          <a:cs typeface="Arial" pitchFamily="34" charset="0"/>
                        </a:rPr>
                        <a:t>Работа койки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latin typeface="Arial" pitchFamily="34" charset="0"/>
                          <a:cs typeface="Arial" pitchFamily="34" charset="0"/>
                        </a:rPr>
                        <a:t>Средние сроки лечения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latin typeface="Arial" pitchFamily="34" charset="0"/>
                          <a:cs typeface="Arial" pitchFamily="34" charset="0"/>
                        </a:rPr>
                        <a:t>Оборот койки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latin typeface="Arial" pitchFamily="34" charset="0"/>
                          <a:cs typeface="Arial" pitchFamily="34" charset="0"/>
                        </a:rPr>
                        <a:t>Показатель послеоперационных осложнений (%)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latin typeface="Arial" pitchFamily="34" charset="0"/>
                          <a:cs typeface="Arial" pitchFamily="34" charset="0"/>
                        </a:rPr>
                        <a:t>Общая летальность (%)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Послеоперационная летальность (%)</a:t>
                      </a:r>
                    </a:p>
                  </a:txBody>
                  <a:tcPr marL="9525" marR="9525" marT="9525" marB="0" anchor="ctr"/>
                </a:tc>
              </a:tr>
              <a:tr h="66136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latin typeface="Arial" pitchFamily="34" charset="0"/>
                          <a:cs typeface="Arial" pitchFamily="34" charset="0"/>
                        </a:rPr>
                        <a:t>334,5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latin typeface="Arial" pitchFamily="34" charset="0"/>
                          <a:cs typeface="Arial" pitchFamily="34" charset="0"/>
                        </a:rPr>
                        <a:t>9,4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latin typeface="Arial" pitchFamily="34" charset="0"/>
                          <a:cs typeface="Arial" pitchFamily="34" charset="0"/>
                        </a:rPr>
                        <a:t>36,8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latin typeface="Arial" pitchFamily="34" charset="0"/>
                          <a:cs typeface="Arial" pitchFamily="34" charset="0"/>
                        </a:rPr>
                        <a:t>1,06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latin typeface="Arial" pitchFamily="34" charset="0"/>
                          <a:cs typeface="Arial" pitchFamily="34" charset="0"/>
                        </a:rPr>
                        <a:t>1,59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1,55</a:t>
                      </a:r>
                    </a:p>
                  </a:txBody>
                  <a:tcPr marL="9525" marR="9525" marT="9525" marB="0" anchor="ctr"/>
                </a:tc>
              </a:tr>
              <a:tr h="66136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latin typeface="Arial" pitchFamily="34" charset="0"/>
                          <a:cs typeface="Arial" pitchFamily="34" charset="0"/>
                        </a:rPr>
                        <a:t>319,2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latin typeface="Arial" pitchFamily="34" charset="0"/>
                          <a:cs typeface="Arial" pitchFamily="34" charset="0"/>
                        </a:rPr>
                        <a:t>9,5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latin typeface="Arial" pitchFamily="34" charset="0"/>
                          <a:cs typeface="Arial" pitchFamily="34" charset="0"/>
                        </a:rPr>
                        <a:t>46,4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latin typeface="Arial" pitchFamily="34" charset="0"/>
                          <a:cs typeface="Arial" pitchFamily="34" charset="0"/>
                        </a:rPr>
                        <a:t>1,18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latin typeface="Arial" pitchFamily="34" charset="0"/>
                          <a:cs typeface="Arial" pitchFamily="34" charset="0"/>
                        </a:rPr>
                        <a:t>1,54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1,75</a:t>
                      </a:r>
                    </a:p>
                  </a:txBody>
                  <a:tcPr marL="9525" marR="9525" marT="9525" marB="0" anchor="ctr"/>
                </a:tc>
              </a:tr>
              <a:tr h="66136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latin typeface="Arial" pitchFamily="34" charset="0"/>
                          <a:cs typeface="Arial" pitchFamily="34" charset="0"/>
                        </a:rPr>
                        <a:t>323,4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latin typeface="Arial" pitchFamily="34" charset="0"/>
                          <a:cs typeface="Arial" pitchFamily="34" charset="0"/>
                        </a:rPr>
                        <a:t>11,1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latin typeface="Arial" pitchFamily="34" charset="0"/>
                          <a:cs typeface="Arial" pitchFamily="34" charset="0"/>
                        </a:rPr>
                        <a:t>35,4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latin typeface="Arial" pitchFamily="34" charset="0"/>
                          <a:cs typeface="Arial" pitchFamily="34" charset="0"/>
                        </a:rPr>
                        <a:t>1,47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latin typeface="Arial" pitchFamily="34" charset="0"/>
                          <a:cs typeface="Arial" pitchFamily="34" charset="0"/>
                        </a:rPr>
                        <a:t>1,95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1,97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711</Words>
  <Application>Microsoft Office PowerPoint</Application>
  <PresentationFormat>Экран (4:3)</PresentationFormat>
  <Paragraphs>408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Работа хирургической службы ПФО, 2017г.</vt:lpstr>
      <vt:lpstr>Характеристика сети ЛПУ ПФО</vt:lpstr>
      <vt:lpstr>Обеспеченность населения койками хирургического профиля</vt:lpstr>
      <vt:lpstr>Укомплектованность должностей общих хирургов в ПФО</vt:lpstr>
      <vt:lpstr>Обеспеченность врачами хирургами</vt:lpstr>
      <vt:lpstr>Квалификация хирургов ПФО</vt:lpstr>
      <vt:lpstr>Слайд 7</vt:lpstr>
      <vt:lpstr>Плановая работа стационара</vt:lpstr>
      <vt:lpstr>Круглосуточный стационар</vt:lpstr>
      <vt:lpstr>Слайд 10</vt:lpstr>
      <vt:lpstr>Круглосуточный стационар</vt:lpstr>
      <vt:lpstr>Операции, выполненные в ПФО в 2017 году</vt:lpstr>
      <vt:lpstr>Операции, выполненные в ПФО в 2017 году</vt:lpstr>
      <vt:lpstr>Видеоэндоскопические технологии в ПФО, 2017 год.</vt:lpstr>
      <vt:lpstr>Слайд 15</vt:lpstr>
      <vt:lpstr>Неотложная хирургическая помощь </vt:lpstr>
      <vt:lpstr>Резюме:</vt:lpstr>
      <vt:lpstr>Слайд 18</vt:lpstr>
      <vt:lpstr>Предложения: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главного хирурга ПФО 2017</dc:title>
  <cp:lastModifiedBy>1</cp:lastModifiedBy>
  <cp:revision>58</cp:revision>
  <dcterms:modified xsi:type="dcterms:W3CDTF">2018-03-29T09:18:42Z</dcterms:modified>
</cp:coreProperties>
</file>