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56" r:id="rId3"/>
    <p:sldId id="257" r:id="rId4"/>
    <p:sldId id="258" r:id="rId5"/>
    <p:sldId id="262" r:id="rId6"/>
    <p:sldId id="259" r:id="rId7"/>
    <p:sldId id="265" r:id="rId8"/>
    <p:sldId id="264" r:id="rId9"/>
    <p:sldId id="266" r:id="rId10"/>
    <p:sldId id="268" r:id="rId11"/>
    <p:sldId id="267" r:id="rId12"/>
    <p:sldId id="270" r:id="rId13"/>
    <p:sldId id="272" r:id="rId14"/>
    <p:sldId id="276" r:id="rId15"/>
    <p:sldId id="277" r:id="rId16"/>
    <p:sldId id="278" r:id="rId17"/>
    <p:sldId id="279" r:id="rId18"/>
    <p:sldId id="280" r:id="rId19"/>
    <p:sldId id="269" r:id="rId20"/>
    <p:sldId id="282" r:id="rId21"/>
    <p:sldId id="281" r:id="rId22"/>
    <p:sldId id="273" r:id="rId23"/>
    <p:sldId id="283" r:id="rId24"/>
    <p:sldId id="285" r:id="rId25"/>
    <p:sldId id="284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3DA6-909E-42B0-9D43-84BA6D264AD5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34D20-0DC0-4851-A002-01ED4ED22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7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34D20-0DC0-4851-A002-01ED4ED226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3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9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4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2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1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2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6194-F17B-4947-922D-5AC6160F31E9}" type="datetimeFigureOut">
              <a:rPr lang="ru-RU" smtClean="0"/>
              <a:t>31.03.18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6F99-7542-42C0-86FC-6613D2844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3gb-mgn74.ru/images/stories/client/fotozir.jpg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Хирургическая служба </a:t>
            </a:r>
            <a:r>
              <a:rPr lang="ru-RU" sz="5300" dirty="0" smtClean="0"/>
              <a:t>Уральского федерального округа </a:t>
            </a:r>
            <a:br>
              <a:rPr lang="ru-RU" sz="5300" dirty="0" smtClean="0"/>
            </a:br>
            <a:r>
              <a:rPr lang="ru-RU" dirty="0" smtClean="0"/>
              <a:t>в 2017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985" y="4502054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Проф. Прудков М.И.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0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0841" y="365125"/>
            <a:ext cx="11510211" cy="704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Те же показатели в пересчете на 10.000 взрослого населения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65923"/>
              </p:ext>
            </p:extLst>
          </p:nvPr>
        </p:nvGraphicFramePr>
        <p:xfrm>
          <a:off x="985252" y="1437940"/>
          <a:ext cx="10515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ЧВБ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ОЧДЛБ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4,4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3797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10         </a:t>
                      </a:r>
                      <a:r>
                        <a:rPr lang="ru-RU" dirty="0" smtClean="0"/>
                        <a:t>(?)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678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1968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237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49158" y="5657671"/>
            <a:ext cx="10520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ЧПБ -  число </a:t>
            </a:r>
            <a:r>
              <a:rPr lang="ru-RU" u="sng" dirty="0"/>
              <a:t>поступивших больных в отделения общего хирургического профиля в регионе </a:t>
            </a:r>
          </a:p>
          <a:p>
            <a:r>
              <a:rPr lang="ru-RU" u="sng" dirty="0"/>
              <a:t> ЧВБ - число выписанных больных из отделений общего хирургического профиля в регионе</a:t>
            </a:r>
          </a:p>
          <a:p>
            <a:r>
              <a:rPr lang="ru-RU" u="sng" dirty="0"/>
              <a:t> ЧУБ - число умерших больных в отделениях общего хирургического профиля в регионе 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ОЧДЛБ </a:t>
            </a:r>
            <a:r>
              <a:rPr lang="ru-RU" dirty="0"/>
              <a:t>- общее число дней лечения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409824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5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Число плановых хирургических больных и дней лечения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на 10.000 взрослого населения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656490"/>
              </p:ext>
            </p:extLst>
          </p:nvPr>
        </p:nvGraphicFramePr>
        <p:xfrm>
          <a:off x="905042" y="1317625"/>
          <a:ext cx="10515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ЧОПБ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ЧДЛПБ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2985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7159" y="5688449"/>
            <a:ext cx="120048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ЧПБ -  число плановых больных лечившихся в отделениях общего хирургического профиля в районе</a:t>
            </a:r>
          </a:p>
          <a:p>
            <a:r>
              <a:rPr lang="ru-RU" sz="1400" dirty="0"/>
              <a:t> ЧОПБ - число оперированных плановых больных лечившихся в отделениях общего хирургического профиля в регионе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ЧОслПБ</a:t>
            </a:r>
            <a:r>
              <a:rPr lang="ru-RU" sz="1400" dirty="0"/>
              <a:t> - Число осложнений у оперированных плановых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 ЧУПБ - Число умерших из оперированных плановых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ЧДЛПБ – число дней лечения плановых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414016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199" y="240633"/>
            <a:ext cx="11126537" cy="5748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Число экстренных больных и дней лечения на 10.000 взрослого населения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142406"/>
              </p:ext>
            </p:extLst>
          </p:nvPr>
        </p:nvGraphicFramePr>
        <p:xfrm>
          <a:off x="958517" y="849730"/>
          <a:ext cx="10515600" cy="458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ЧЭБ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ЧОЭБ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ЧОослЭБ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ЧУЭБ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ЧДЛЭБ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1,3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1784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1514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8105" y="5626894"/>
            <a:ext cx="111358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ЧЭБ -  число экстренных больных лечившихся в отделениях общего хирургического профиля в районе</a:t>
            </a:r>
          </a:p>
          <a:p>
            <a:r>
              <a:rPr lang="ru-RU" sz="1400" dirty="0"/>
              <a:t> ЧОЭБ - число оперированных экстренных больных лечившихся в отделениях общего хирургического профиля в регионе</a:t>
            </a:r>
          </a:p>
          <a:p>
            <a:r>
              <a:rPr lang="ru-RU" sz="1400" dirty="0"/>
              <a:t> </a:t>
            </a:r>
            <a:r>
              <a:rPr lang="ru-RU" sz="1400" dirty="0" err="1" smtClean="0"/>
              <a:t>ЧОслаб</a:t>
            </a:r>
            <a:r>
              <a:rPr lang="ru-RU" sz="1400" dirty="0" smtClean="0"/>
              <a:t> </a:t>
            </a:r>
            <a:r>
              <a:rPr lang="ru-RU" sz="1400" dirty="0"/>
              <a:t>- число осложнений у оперированных экстренных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 ЧУЭБ - число умерших из оперированных экстренных больных, лечившихся в отделениях общего хирургического профиля в регионе </a:t>
            </a:r>
          </a:p>
          <a:p>
            <a:r>
              <a:rPr lang="ru-RU" sz="1400" dirty="0"/>
              <a:t>ЧДЛЭБ – число дней лечения экстренных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75916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244180"/>
            <a:ext cx="10515600" cy="4210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Неотложная хирургические операции в УФО на 100.000 населения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196425"/>
              </p:ext>
            </p:extLst>
          </p:nvPr>
        </p:nvGraphicFramePr>
        <p:xfrm>
          <a:off x="868439" y="1611070"/>
          <a:ext cx="10515600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298149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 РФ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оперировано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Оперировано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1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12,7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0,7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0,2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0,8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Острый аппендицит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30,6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0,2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0,4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0,02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39,1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0,13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Прободная</a:t>
                      </a:r>
                      <a:r>
                        <a:rPr lang="ru-RU" baseline="0" dirty="0" smtClean="0"/>
                        <a:t> язва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0,25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3,1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0,61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ЖК-кровотечение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11,2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0,8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10,2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0,43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288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0,67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Ущемленная грыжа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0,6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0,1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0,04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5,8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0,55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6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7961" y="637253"/>
            <a:ext cx="10515600" cy="7687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Неотложная хирургическая помощь в УФО</a:t>
            </a:r>
            <a:br>
              <a:rPr lang="ru-RU" sz="2400" b="1" dirty="0" smtClean="0"/>
            </a:br>
            <a:r>
              <a:rPr lang="ru-RU" sz="2400" b="1" dirty="0" smtClean="0"/>
              <a:t>на 100.000 населения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2822"/>
              </p:ext>
            </p:extLst>
          </p:nvPr>
        </p:nvGraphicFramePr>
        <p:xfrm>
          <a:off x="732363" y="2185562"/>
          <a:ext cx="10515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298149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 РФ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оперировано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Оперировано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1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Острый</a:t>
                      </a:r>
                      <a:r>
                        <a:rPr lang="ru-RU" baseline="0" dirty="0" smtClean="0"/>
                        <a:t> холецистит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45,9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0,6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13,5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0,03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30,7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0,55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Острый панкреатит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39,6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3,0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58,6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1,34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49,1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1,39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Позже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24 часов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64,3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6,59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59,1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82,7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3,75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35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244180"/>
            <a:ext cx="10515600" cy="4210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Плановая хирургическая помощь в УФО на 100.000 населения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89173"/>
              </p:ext>
            </p:extLst>
          </p:nvPr>
        </p:nvGraphicFramePr>
        <p:xfrm>
          <a:off x="993069" y="973700"/>
          <a:ext cx="105156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694"/>
                <a:gridCol w="1844581"/>
                <a:gridCol w="1844581"/>
                <a:gridCol w="18587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осложнений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Летальность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Хронический аппендицит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Язвенная болезнь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Грыжи брюшной стенки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233,9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Опухоли щитовидной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Патология легких,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плевры и средостения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Заболевания пищевода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Операции на сердце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ЖКБ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Патология поджелудочной 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В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т.ч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ПГДР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операций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4,6%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0,8%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Патология печени (резекции)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0,7%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Патология толстой кишки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Патология сосудов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73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1708" y="563071"/>
            <a:ext cx="10515600" cy="7845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Структура плановых операций больным ЖКБ  в УФО</a:t>
            </a:r>
            <a:br>
              <a:rPr lang="ru-RU" sz="2800" b="1" dirty="0" smtClean="0"/>
            </a:br>
            <a:r>
              <a:rPr lang="ru-RU" sz="2800" b="1" dirty="0" smtClean="0"/>
              <a:t>на 100.000 взрослого населения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64467"/>
              </p:ext>
            </p:extLst>
          </p:nvPr>
        </p:nvGraphicFramePr>
        <p:xfrm>
          <a:off x="940038" y="2069572"/>
          <a:ext cx="1051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Повторные и</a:t>
                      </a:r>
                      <a:r>
                        <a:rPr lang="ru-RU" baseline="0" dirty="0" smtClean="0"/>
                        <a:t> реконструкции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холедохолито</a:t>
                      </a:r>
                      <a:r>
                        <a:rPr lang="ru-RU" baseline="0" dirty="0" smtClean="0"/>
                        <a:t>-томией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Билиодигестивные</a:t>
                      </a:r>
                      <a:r>
                        <a:rPr lang="ru-RU" baseline="0" dirty="0" smtClean="0"/>
                        <a:t> анастомоз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136,6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2,6      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1,9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12,1       </a:t>
                      </a:r>
                      <a:r>
                        <a:rPr lang="en-US" dirty="0" smtClean="0"/>
                        <a:t>  </a:t>
                      </a:r>
                      <a:r>
                        <a:rPr lang="ru-RU" dirty="0" smtClean="0"/>
                        <a:t>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6,3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3,3   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     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  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175,7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2,8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3,7  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    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2,1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76,9     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35,4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77,2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0,7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3,1      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4,0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8306" y="5806413"/>
            <a:ext cx="565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Критерий качества оказания помощи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88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5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Число плановых хирургических больных и дней лечения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на 10.000 взрослого населения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817825"/>
              </p:ext>
            </p:extLst>
          </p:nvPr>
        </p:nvGraphicFramePr>
        <p:xfrm>
          <a:off x="905042" y="1317625"/>
          <a:ext cx="10515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ЧОПБ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ЧДЛПБ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2985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7159" y="5688449"/>
            <a:ext cx="120048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ЧПБ -  число плановых больных лечившихся в отделениях общего хирургического профиля в районе</a:t>
            </a:r>
          </a:p>
          <a:p>
            <a:r>
              <a:rPr lang="ru-RU" sz="1400" dirty="0"/>
              <a:t> ЧОПБ - число оперированных плановых больных лечившихся в отделениях общего хирургического профиля в регионе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ЧОслПБ</a:t>
            </a:r>
            <a:r>
              <a:rPr lang="ru-RU" sz="1400" dirty="0"/>
              <a:t> - Число осложнений у оперированных плановых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 ЧУПБ - Число умерших из оперированных плановых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ЧДЛПБ – число дней лечения плановых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588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5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Число плановых хирургических больных и дней лечения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на 10.000 взрослого населения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817825"/>
              </p:ext>
            </p:extLst>
          </p:nvPr>
        </p:nvGraphicFramePr>
        <p:xfrm>
          <a:off x="905042" y="1317625"/>
          <a:ext cx="10515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ЧОПБ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ЧДЛПБ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2985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7159" y="5688449"/>
            <a:ext cx="120048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ЧПБ -  число плановых больных лечившихся в отделениях общего хирургического профиля в районе</a:t>
            </a:r>
          </a:p>
          <a:p>
            <a:r>
              <a:rPr lang="ru-RU" sz="1400" dirty="0"/>
              <a:t> ЧОПБ - число оперированных плановых больных лечившихся в отделениях общего хирургического профиля в регионе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ЧОслПБ</a:t>
            </a:r>
            <a:r>
              <a:rPr lang="ru-RU" sz="1400" dirty="0"/>
              <a:t> - Число осложнений у оперированных плановых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 ЧУПБ - Число умерших из оперированных плановых больных, лечившихся в отделениях общего хирургического профиля в регионе</a:t>
            </a:r>
          </a:p>
          <a:p>
            <a:r>
              <a:rPr lang="ru-RU" sz="1400" dirty="0"/>
              <a:t>ЧДЛПБ – число дней лечения плановых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588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50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Лапароскопические</a:t>
            </a:r>
            <a:r>
              <a:rPr lang="ru-RU" dirty="0" smtClean="0"/>
              <a:t> операции в УФО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51705"/>
              </p:ext>
            </p:extLst>
          </p:nvPr>
        </p:nvGraphicFramePr>
        <p:xfrm>
          <a:off x="869173" y="1841114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609"/>
                <a:gridCol w="1688064"/>
                <a:gridCol w="1579655"/>
                <a:gridCol w="1502222"/>
                <a:gridCol w="16590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100.000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Осложнения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Летальность,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Диагностическая лапароскопия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0,28 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0,07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Холецистэктомия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0,36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0,04 %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т.ч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. +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хдлт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0,85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Аппендэктомия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0,66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Герниопластика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0,34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Спленэктомия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Ушивание</a:t>
                      </a:r>
                      <a:r>
                        <a:rPr lang="ru-RU" dirty="0" smtClean="0"/>
                        <a:t> прободной язвы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Резекция</a:t>
                      </a:r>
                      <a:r>
                        <a:rPr lang="ru-RU" baseline="0" dirty="0" smtClean="0"/>
                        <a:t> желудка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Ваготомия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Операции на кишке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6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уральский федеральный окру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693"/>
            <a:ext cx="6893170" cy="45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уральский федеральный окру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уральский федеральный окру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606">
            <a:off x="518330" y="486697"/>
            <a:ext cx="2886618" cy="24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0462" y="679938"/>
            <a:ext cx="508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Уральский федеральный округ</a:t>
            </a:r>
            <a:endParaRPr lang="ru-RU" sz="2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46184"/>
              </p:ext>
            </p:extLst>
          </p:nvPr>
        </p:nvGraphicFramePr>
        <p:xfrm>
          <a:off x="6501163" y="158546"/>
          <a:ext cx="5545019" cy="625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793"/>
                <a:gridCol w="935088"/>
                <a:gridCol w="1123388"/>
                <a:gridCol w="1077375"/>
                <a:gridCol w="1077375"/>
              </a:tblGrid>
              <a:tr h="198175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Субъект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Пло-щадь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(1000 км2)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err="1" smtClean="0"/>
                        <a:t>Населе-ние</a:t>
                      </a:r>
                      <a:r>
                        <a:rPr lang="ru-RU" sz="1600" baseline="0" dirty="0" smtClean="0"/>
                        <a:t> (1000 чел.)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Плот-</a:t>
                      </a:r>
                      <a:r>
                        <a:rPr lang="ru-RU" sz="1600" dirty="0" err="1" smtClean="0"/>
                        <a:t>ность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населе-ния</a:t>
                      </a:r>
                      <a:r>
                        <a:rPr lang="ru-RU" sz="1600" dirty="0" smtClean="0"/>
                        <a:t> (чел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км2)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Коек</a:t>
                      </a:r>
                      <a:r>
                        <a:rPr lang="ru-RU" sz="1600" baseline="0" dirty="0" smtClean="0"/>
                        <a:t> на 1000 взрослого </a:t>
                      </a:r>
                      <a:r>
                        <a:rPr lang="ru-RU" sz="1600" baseline="0" dirty="0" err="1" smtClean="0"/>
                        <a:t>насления</a:t>
                      </a:r>
                      <a:endParaRPr lang="ru-RU" sz="1600" dirty="0"/>
                    </a:p>
                  </a:txBody>
                  <a:tcPr/>
                </a:tc>
              </a:tr>
              <a:tr h="5306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ЯНАО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769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0,65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54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ХМАО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535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0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Тюменская область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(1464)*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1,5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(3,7)*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9,3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(2,5)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5,4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0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Курганская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область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7,2</a:t>
                      </a:r>
                      <a:endParaRPr lang="ru-RU" dirty="0"/>
                    </a:p>
                  </a:txBody>
                  <a:tcPr/>
                </a:tc>
              </a:tr>
              <a:tr h="630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</a:tr>
              <a:tr h="630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7,2</a:t>
                      </a:r>
                      <a:endParaRPr lang="ru-RU" dirty="0"/>
                    </a:p>
                  </a:txBody>
                  <a:tcPr/>
                </a:tc>
              </a:tr>
              <a:tr h="63055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1819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9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163760"/>
            <a:ext cx="10515600" cy="5177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Торакоскопические</a:t>
            </a:r>
            <a:r>
              <a:rPr lang="ru-RU" dirty="0" smtClean="0"/>
              <a:t> операции в УФО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46723"/>
              </p:ext>
            </p:extLst>
          </p:nvPr>
        </p:nvGraphicFramePr>
        <p:xfrm>
          <a:off x="853686" y="803313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609"/>
                <a:gridCol w="1688064"/>
                <a:gridCol w="1579655"/>
                <a:gridCol w="1502222"/>
                <a:gridCol w="16590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100.000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Осложнения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Летальность,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Диагностическая </a:t>
                      </a:r>
                      <a:r>
                        <a:rPr lang="ru-RU" dirty="0" err="1" smtClean="0"/>
                        <a:t>торароскопия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Торакоскопические</a:t>
                      </a:r>
                      <a:r>
                        <a:rPr lang="ru-RU" dirty="0" smtClean="0"/>
                        <a:t>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звание 1"/>
          <p:cNvSpPr txBox="1">
            <a:spLocks/>
          </p:cNvSpPr>
          <p:nvPr/>
        </p:nvSpPr>
        <p:spPr>
          <a:xfrm>
            <a:off x="820245" y="2066481"/>
            <a:ext cx="10515600" cy="517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Эндоскопические операции в УФО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18010"/>
              </p:ext>
            </p:extLst>
          </p:nvPr>
        </p:nvGraphicFramePr>
        <p:xfrm>
          <a:off x="882191" y="264407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609"/>
                <a:gridCol w="1688064"/>
                <a:gridCol w="1579655"/>
                <a:gridCol w="1502222"/>
                <a:gridCol w="16590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100.000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Осложнения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Летальность,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Остановка кровотечений из ЖКТ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0,2</a:t>
                      </a:r>
                      <a:r>
                        <a:rPr lang="en-US" dirty="0" smtClean="0"/>
                        <a:t>%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Полипэктомия</a:t>
                      </a:r>
                      <a:r>
                        <a:rPr lang="ru-RU" dirty="0" smtClean="0"/>
                        <a:t> из желудка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0,49</a:t>
                      </a:r>
                      <a:r>
                        <a:rPr lang="en-US" dirty="0" smtClean="0"/>
                        <a:t>%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из кишки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0,37</a:t>
                      </a:r>
                      <a:r>
                        <a:rPr lang="en-US" dirty="0" smtClean="0"/>
                        <a:t>%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РХПГ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1,04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Папиллотомия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!,08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0,36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Удаление инородных тел ЖКТ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0,39</a:t>
                      </a:r>
                      <a:r>
                        <a:rPr lang="en-US" dirty="0" smtClean="0"/>
                        <a:t>%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Эндобилиарное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стентирование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1,66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1,66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Дилатация анастомозов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2,7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Удаление инородных тел трахеи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90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ru-RU" dirty="0" smtClean="0"/>
              <a:t>Работа отделений хирургической инфекции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124972"/>
              </p:ext>
            </p:extLst>
          </p:nvPr>
        </p:nvGraphicFramePr>
        <p:xfrm>
          <a:off x="838200" y="1268001"/>
          <a:ext cx="1051559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1827"/>
                <a:gridCol w="2271886"/>
                <a:gridCol w="227188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100.000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пролеченных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больных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543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продолжительность 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487423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оперированных больных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42514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50719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Хирургическая активность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79,9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койки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323,8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Оборот койки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313,3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Средние сроки лечения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Флегмоны мягких тканей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Абсцессы мягких тканей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Гнойные раны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Гнойные заболевания брюшной полости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заболевания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19870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26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Операции, выполненные в поликлинике (на 10.000 населения)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7719"/>
              </p:ext>
            </p:extLst>
          </p:nvPr>
        </p:nvGraphicFramePr>
        <p:xfrm>
          <a:off x="729792" y="1298980"/>
          <a:ext cx="10515603" cy="513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92"/>
                <a:gridCol w="1364766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Вскрытие панариция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Вскрытие  абсцесса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Вскрытие флегмоны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Вскрытие мастита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Биопсия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на мягких тканях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51,8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6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7227" y="581978"/>
            <a:ext cx="10515600" cy="7501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Операции, стационарного уровня выполненные в поликлинике </a:t>
            </a:r>
            <a:br>
              <a:rPr lang="ru-RU" sz="2400" b="1" dirty="0" smtClean="0"/>
            </a:br>
            <a:r>
              <a:rPr lang="ru-RU" sz="2400" b="1" dirty="0" smtClean="0"/>
              <a:t>(на 10.000 населения)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927916"/>
              </p:ext>
            </p:extLst>
          </p:nvPr>
        </p:nvGraphicFramePr>
        <p:xfrm>
          <a:off x="962094" y="2367760"/>
          <a:ext cx="10515603" cy="210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92"/>
                <a:gridCol w="1364766"/>
                <a:gridCol w="1314454"/>
                <a:gridCol w="1690004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Операции на венах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Грыжесе-чение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Удаление </a:t>
                      </a:r>
                      <a:r>
                        <a:rPr lang="ru-RU" dirty="0" err="1" smtClean="0"/>
                        <a:t>доброкачест</a:t>
                      </a:r>
                      <a:r>
                        <a:rPr lang="ru-RU" dirty="0" smtClean="0"/>
                        <a:t>-венных опухолей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Операции на молочной железе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Эндоскопи-ческие</a:t>
                      </a:r>
                      <a:r>
                        <a:rPr lang="ru-RU" dirty="0" smtClean="0"/>
                        <a:t>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Лапароско-пические</a:t>
                      </a:r>
                      <a:r>
                        <a:rPr lang="ru-RU" dirty="0" smtClean="0"/>
                        <a:t> операции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076" y="5374875"/>
            <a:ext cx="1037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Эндоскопические операции в Тюменской области </a:t>
            </a:r>
            <a:r>
              <a:rPr lang="ru-RU" sz="3600" dirty="0" smtClean="0"/>
              <a:t>102,2</a:t>
            </a:r>
            <a:r>
              <a:rPr lang="ru-RU" dirty="0" smtClean="0"/>
              <a:t> / 10.000 населения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20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7789" y="783343"/>
            <a:ext cx="11769984" cy="53195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Региональные особенности организации и результатов деятельности хирургических служб отдельных субъектов РФ, входящих в Уральский федеральный округ, есть смысл более подробно рассматривать на региональном мероприятии.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этого придется переносить дату съезда хирургов Урала или провести на эту тему специальное заседание Хирургического совета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0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815" y="344005"/>
            <a:ext cx="11754498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ПРЕДЛОЖЕНИЯ: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 общей отчетности шире использовать «взвешенные показатели» в пересчете на численность обслуживаемого населения.  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Ввести взвешенные (на число коек) показатели </a:t>
            </a:r>
            <a:r>
              <a:rPr lang="ru-RU" dirty="0"/>
              <a:t>технической оснащенности хирургической койки (</a:t>
            </a:r>
            <a:r>
              <a:rPr lang="ru-RU" dirty="0" err="1"/>
              <a:t>видеостойка</a:t>
            </a:r>
            <a:r>
              <a:rPr lang="ru-RU" dirty="0"/>
              <a:t>, УЗИ, С-дуга, КТ, МРТ,) 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Ввести ключевые показатели качества оказываемой помощи (например, доля выявленного и устраненного </a:t>
            </a:r>
            <a:r>
              <a:rPr lang="ru-RU" dirty="0" err="1" smtClean="0"/>
              <a:t>холангиолитиаза</a:t>
            </a:r>
            <a:r>
              <a:rPr lang="ru-RU" dirty="0" smtClean="0"/>
              <a:t> при хирургическом лечении ЖКБ и ее ургентных осложнений).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Ввести показатели, характеризующие общий уровень внедрения минимально инвазивных операций (</a:t>
            </a:r>
            <a:r>
              <a:rPr lang="ru-RU" dirty="0" err="1"/>
              <a:t>лапороскопия</a:t>
            </a:r>
            <a:r>
              <a:rPr lang="ru-RU" dirty="0"/>
              <a:t>, </a:t>
            </a:r>
            <a:r>
              <a:rPr lang="ru-RU" dirty="0" err="1"/>
              <a:t>минидоступ</a:t>
            </a:r>
            <a:r>
              <a:rPr lang="ru-RU" dirty="0" smtClean="0"/>
              <a:t>, УЗИ</a:t>
            </a:r>
            <a:r>
              <a:rPr lang="ru-RU" dirty="0"/>
              <a:t>, </a:t>
            </a:r>
            <a:r>
              <a:rPr lang="ru-RU" dirty="0" err="1"/>
              <a:t>рентгенотелевидение</a:t>
            </a:r>
            <a:r>
              <a:rPr lang="ru-RU" dirty="0"/>
              <a:t>, гибкая эндоскопия, гибридные технологии) при </a:t>
            </a:r>
            <a:r>
              <a:rPr lang="ru-RU" dirty="0" smtClean="0"/>
              <a:t>каждой конкретной патологии, раздельно для плановых и неотложных ситуаций.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Ввести </a:t>
            </a:r>
            <a:r>
              <a:rPr lang="ru-RU" dirty="0" smtClean="0"/>
              <a:t>системные </a:t>
            </a:r>
            <a:r>
              <a:rPr lang="ru-RU" dirty="0"/>
              <a:t>показатели эффективности оказания хирургической помощи в регионе для каждой отдельно </a:t>
            </a:r>
            <a:r>
              <a:rPr lang="ru-RU" dirty="0" err="1"/>
              <a:t>мониторируемой</a:t>
            </a:r>
            <a:r>
              <a:rPr lang="ru-RU" dirty="0"/>
              <a:t> </a:t>
            </a:r>
            <a:r>
              <a:rPr lang="ru-RU" dirty="0" smtClean="0"/>
              <a:t>патологии типа «цена </a:t>
            </a:r>
            <a:r>
              <a:rPr lang="mr-IN" dirty="0" smtClean="0"/>
              <a:t>–</a:t>
            </a:r>
            <a:r>
              <a:rPr lang="ru-RU" dirty="0" smtClean="0"/>
              <a:t> эффект»: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затратная </a:t>
            </a:r>
            <a:r>
              <a:rPr lang="ru-RU" dirty="0"/>
              <a:t>часть (используемого оборудование, общее число и виды выполненных вмешательств, общее количество койко-дней стационарного лечения всех больных с данной патологией по материалам стационаров, суммарная продолжительность  амбулаторного  лечения  по данным поликлиник) в пересчете на 100.000 населения (теоретически можно перевести в деньги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 оценка конечной эффективности лечения данной патологии в регионе (общее число дней нетрудоспособности по данным ОМС), (общее число умерших от данного заболевания во всех лечебных учреждениях и на дому  по материалам региональной патологоанатомической службы) в пересчете на 100.000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448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3501" y="2967335"/>
            <a:ext cx="706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68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Хирургический совет Уральского федерального округа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1825625"/>
            <a:ext cx="10791092" cy="4351338"/>
          </a:xfrm>
        </p:spPr>
        <p:txBody>
          <a:bodyPr>
            <a:normAutofit fontScale="47500" lnSpcReduction="20000"/>
          </a:bodyPr>
          <a:lstStyle/>
          <a:p>
            <a:r>
              <a:rPr lang="ru-RU" sz="3300" b="1" dirty="0" smtClean="0"/>
              <a:t>Образован в 2004 году</a:t>
            </a:r>
            <a:r>
              <a:rPr lang="ru-RU" sz="3300" dirty="0"/>
              <a:t> </a:t>
            </a:r>
            <a:r>
              <a:rPr lang="ru-RU" sz="3300" b="1" dirty="0" smtClean="0"/>
              <a:t>: </a:t>
            </a:r>
            <a:r>
              <a:rPr lang="ru-RU" sz="3300" dirty="0" smtClean="0"/>
              <a:t>главные хирурги субъектов РФ, заведующие кафедрами хирургии ФПК, председатели региональных отделений РОХ</a:t>
            </a:r>
          </a:p>
          <a:p>
            <a:pPr marL="0" indent="0">
              <a:buNone/>
            </a:pPr>
            <a:endParaRPr lang="ru-RU" sz="3300" dirty="0" smtClean="0"/>
          </a:p>
          <a:p>
            <a:r>
              <a:rPr lang="ru-RU" sz="3300" b="1" dirty="0" smtClean="0"/>
              <a:t>Персональный состав (2017):  </a:t>
            </a:r>
          </a:p>
          <a:p>
            <a:r>
              <a:rPr lang="ru-RU" sz="3300" b="1" dirty="0" smtClean="0"/>
              <a:t>ЯНАО Антоненко И.В. (главный хирург, отделение РОХ); </a:t>
            </a:r>
          </a:p>
          <a:p>
            <a:r>
              <a:rPr lang="ru-RU" sz="3300" b="1" dirty="0" smtClean="0"/>
              <a:t>ХМАО </a:t>
            </a:r>
            <a:r>
              <a:rPr lang="mr-IN" sz="3300" b="1" dirty="0" smtClean="0"/>
              <a:t>–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Кислицин</a:t>
            </a:r>
            <a:r>
              <a:rPr lang="ru-RU" sz="3300" b="1" dirty="0" smtClean="0"/>
              <a:t> Д.П. (главный хирург, отделение РОХ), Дарвин В.В. (кафедра ФПК); </a:t>
            </a:r>
          </a:p>
          <a:p>
            <a:r>
              <a:rPr lang="ru-RU" sz="3300" b="1" dirty="0" smtClean="0"/>
              <a:t>Тюменская область </a:t>
            </a:r>
            <a:r>
              <a:rPr lang="mr-IN" sz="3300" b="1" dirty="0" smtClean="0"/>
              <a:t>–</a:t>
            </a:r>
            <a:r>
              <a:rPr lang="ru-RU" sz="3300" b="1" dirty="0" smtClean="0"/>
              <a:t> Попов И.Б. (главный хирург), Машкин А.М. (отделение РОХ), </a:t>
            </a:r>
            <a:r>
              <a:rPr lang="ru-RU" sz="3300" b="1" dirty="0" err="1" smtClean="0"/>
              <a:t>Аутлев</a:t>
            </a:r>
            <a:r>
              <a:rPr lang="ru-RU" sz="3300" b="1" dirty="0" smtClean="0"/>
              <a:t> К.М. (кафедра ФПК); </a:t>
            </a:r>
          </a:p>
          <a:p>
            <a:r>
              <a:rPr lang="ru-RU" sz="3300" b="1" dirty="0" smtClean="0"/>
              <a:t>Курганская область </a:t>
            </a:r>
            <a:r>
              <a:rPr lang="mr-IN" sz="3300" b="1" dirty="0" smtClean="0"/>
              <a:t>–</a:t>
            </a:r>
            <a:r>
              <a:rPr lang="ru-RU" sz="3300" b="1" dirty="0" smtClean="0"/>
              <a:t> Чернов В.Ф. (главный хирург, отделение РОХ)</a:t>
            </a:r>
          </a:p>
          <a:p>
            <a:r>
              <a:rPr lang="ru-RU" sz="3300" b="1" dirty="0" smtClean="0"/>
              <a:t>Свердловская область </a:t>
            </a:r>
            <a:r>
              <a:rPr lang="mr-IN" sz="3300" b="1" dirty="0" smtClean="0"/>
              <a:t>–</a:t>
            </a:r>
            <a:r>
              <a:rPr lang="ru-RU" sz="3300" b="1" dirty="0" smtClean="0"/>
              <a:t> Прудков М.И. (главный хирург УФО, отделение РОХ, кафедра ФПК) Воронков М.Ю. (главный хирург области)</a:t>
            </a:r>
          </a:p>
          <a:p>
            <a:r>
              <a:rPr lang="ru-RU" sz="3300" b="1" dirty="0" smtClean="0"/>
              <a:t>Челябинская  область </a:t>
            </a:r>
            <a:r>
              <a:rPr lang="mr-IN" sz="3300" b="1" dirty="0" smtClean="0"/>
              <a:t>–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Бондаревский</a:t>
            </a:r>
            <a:r>
              <a:rPr lang="ru-RU" sz="3300" b="1" dirty="0" smtClean="0"/>
              <a:t> И.Я. (главный хирург), </a:t>
            </a:r>
            <a:r>
              <a:rPr lang="ru-RU" sz="3300" b="1" dirty="0" err="1" smtClean="0"/>
              <a:t>Совцов</a:t>
            </a:r>
            <a:r>
              <a:rPr lang="ru-RU" sz="3300" b="1" dirty="0" smtClean="0"/>
              <a:t> С.А. (отделение РОХ, кафедра ФПК)</a:t>
            </a:r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В состав входили в предыдущие годы:</a:t>
            </a:r>
          </a:p>
          <a:p>
            <a:pPr marL="0" indent="0">
              <a:buNone/>
            </a:pPr>
            <a:r>
              <a:rPr lang="ru-RU" sz="3300" dirty="0" err="1" smtClean="0"/>
              <a:t>Барыков</a:t>
            </a:r>
            <a:r>
              <a:rPr lang="ru-RU" sz="3300" dirty="0" smtClean="0"/>
              <a:t> В. Н. </a:t>
            </a:r>
            <a:r>
              <a:rPr lang="ru-RU" sz="3300" dirty="0"/>
              <a:t>(Челябинск</a:t>
            </a:r>
            <a:r>
              <a:rPr lang="ru-RU" sz="3300" dirty="0" smtClean="0"/>
              <a:t>), Веретенников В.А. (Челябинск), </a:t>
            </a:r>
            <a:r>
              <a:rPr lang="ru-RU" sz="3300" dirty="0" err="1" smtClean="0"/>
              <a:t>Чернядьев</a:t>
            </a:r>
            <a:r>
              <a:rPr lang="ru-RU" sz="3300" dirty="0" smtClean="0"/>
              <a:t> С. А. </a:t>
            </a:r>
            <a:r>
              <a:rPr lang="ru-RU" sz="3300" dirty="0"/>
              <a:t>(</a:t>
            </a:r>
            <a:r>
              <a:rPr lang="ru-RU" sz="3300" dirty="0" smtClean="0"/>
              <a:t>Екатеринбург), </a:t>
            </a:r>
            <a:r>
              <a:rPr lang="ru-RU" sz="3300" dirty="0" err="1" smtClean="0"/>
              <a:t>Гиберт</a:t>
            </a:r>
            <a:r>
              <a:rPr lang="ru-RU" sz="3300" dirty="0" smtClean="0"/>
              <a:t> Б.К. </a:t>
            </a:r>
            <a:r>
              <a:rPr lang="ru-RU" sz="3300" dirty="0"/>
              <a:t>(Тюмень</a:t>
            </a:r>
            <a:r>
              <a:rPr lang="ru-RU" sz="3300" dirty="0" smtClean="0"/>
              <a:t>), Юсупов А.Р.(Тюмень),  Данков М.В.(Тюмень), </a:t>
            </a:r>
            <a:r>
              <a:rPr lang="ru-RU" sz="3300" dirty="0" err="1" smtClean="0"/>
              <a:t>Хасия</a:t>
            </a:r>
            <a:r>
              <a:rPr lang="ru-RU" sz="3300" dirty="0" smtClean="0"/>
              <a:t> Д.Т. (</a:t>
            </a:r>
            <a:r>
              <a:rPr lang="ru-RU" sz="3300" dirty="0" err="1" smtClean="0"/>
              <a:t>тюмень</a:t>
            </a:r>
            <a:r>
              <a:rPr lang="ru-RU" sz="3300" dirty="0" smtClean="0"/>
              <a:t>), Шаляпин В.Г.(Ханты-Мансийск), Добровольский А.А. (Ханты-Мансийск, Ручкин В.И.(Курган), </a:t>
            </a:r>
            <a:r>
              <a:rPr lang="ru-RU" sz="3300" dirty="0" err="1" smtClean="0"/>
              <a:t>Чинарев</a:t>
            </a:r>
            <a:r>
              <a:rPr lang="ru-RU" sz="3300" dirty="0" smtClean="0"/>
              <a:t> Ю.Б. </a:t>
            </a:r>
            <a:r>
              <a:rPr lang="ru-RU" sz="3300" dirty="0"/>
              <a:t>(Курган</a:t>
            </a:r>
            <a:r>
              <a:rPr lang="ru-RU" sz="3300" dirty="0" smtClean="0"/>
              <a:t>), </a:t>
            </a:r>
            <a:r>
              <a:rPr lang="ru-RU" sz="3300" dirty="0" err="1" smtClean="0"/>
              <a:t>Якшиев</a:t>
            </a:r>
            <a:r>
              <a:rPr lang="ru-RU" sz="3300" dirty="0" smtClean="0"/>
              <a:t> Ш. Р. </a:t>
            </a:r>
            <a:r>
              <a:rPr lang="ru-RU" sz="3300" dirty="0"/>
              <a:t>(Салехард)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05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07" y="365125"/>
            <a:ext cx="11533023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Рекомендуемые протоколы оказания неотложной хирургической помощи населению Уральского федерального округа (2006, 2009, 2013)</a:t>
            </a:r>
            <a:endParaRPr lang="ru-RU" sz="3600" dirty="0"/>
          </a:p>
        </p:txBody>
      </p:sp>
      <p:pic>
        <p:nvPicPr>
          <p:cNvPr id="5" name="Изображение 4" descr="Приложение 20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4" y="2170419"/>
            <a:ext cx="2905269" cy="4094258"/>
          </a:xfrm>
          <a:prstGeom prst="rect">
            <a:avLst/>
          </a:prstGeom>
        </p:spPr>
      </p:pic>
      <p:pic>
        <p:nvPicPr>
          <p:cNvPr id="9" name="Изображение 8" descr="хирургические протоколы УФО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08" y="2193406"/>
            <a:ext cx="2949097" cy="4170356"/>
          </a:xfrm>
          <a:prstGeom prst="rect">
            <a:avLst/>
          </a:prstGeom>
        </p:spPr>
      </p:pic>
      <p:pic>
        <p:nvPicPr>
          <p:cNvPr id="10" name="Изображение 9" descr="IMG_34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74" y="2182913"/>
            <a:ext cx="2887386" cy="40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Механизмы внедрения «рекомендуемых протоколов..»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461" y="1724613"/>
            <a:ext cx="4415292" cy="435133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Свердловская область</a:t>
            </a:r>
            <a:endParaRPr lang="ru-RU" dirty="0"/>
          </a:p>
        </p:txBody>
      </p:sp>
      <p:pic>
        <p:nvPicPr>
          <p:cNvPr id="4" name="Изображение 3" descr="IMG_0705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" y="3520993"/>
            <a:ext cx="1950795" cy="260106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803930" y="1703849"/>
            <a:ext cx="3030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Российская Федерация</a:t>
            </a:r>
            <a:endParaRPr lang="ru-RU" dirty="0"/>
          </a:p>
        </p:txBody>
      </p:sp>
      <p:pic>
        <p:nvPicPr>
          <p:cNvPr id="6" name="Изображение 5" descr="IMG_34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3" y="3578715"/>
            <a:ext cx="1741291" cy="260106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801934" y="1639794"/>
            <a:ext cx="27422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Уральский федеральный округ</a:t>
            </a:r>
            <a:endParaRPr lang="ru-RU" dirty="0"/>
          </a:p>
        </p:txBody>
      </p:sp>
      <p:pic>
        <p:nvPicPr>
          <p:cNvPr id="8" name="Изображение 7" descr="IMG_346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59" y="2966936"/>
            <a:ext cx="2222632" cy="3183736"/>
          </a:xfrm>
          <a:prstGeom prst="rect">
            <a:avLst/>
          </a:prstGeom>
        </p:spPr>
      </p:pic>
      <p:pic>
        <p:nvPicPr>
          <p:cNvPr id="9" name="Изображение 8" descr="Image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25" y="3044793"/>
            <a:ext cx="3578715" cy="2684036"/>
          </a:xfrm>
          <a:prstGeom prst="rect">
            <a:avLst/>
          </a:prstGeom>
        </p:spPr>
      </p:pic>
      <p:pic>
        <p:nvPicPr>
          <p:cNvPr id="11" name="Изображение 10" descr="Image-1 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7" y="3708585"/>
            <a:ext cx="1723519" cy="22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2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8" y="116331"/>
            <a:ext cx="10515600" cy="1325563"/>
          </a:xfrm>
        </p:spPr>
        <p:txBody>
          <a:bodyPr/>
          <a:lstStyle/>
          <a:p>
            <a:r>
              <a:rPr lang="ru-RU" dirty="0" smtClean="0"/>
              <a:t>Уральская школа хирургии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Изображение 4" descr="Image-1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3" y="1092084"/>
            <a:ext cx="2758148" cy="3677530"/>
          </a:xfrm>
          <a:prstGeom prst="rect">
            <a:avLst/>
          </a:prstGeom>
        </p:spPr>
      </p:pic>
      <p:pic>
        <p:nvPicPr>
          <p:cNvPr id="7" name="Изображение 6" descr="Image-1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" y="4701233"/>
            <a:ext cx="2776578" cy="11966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0191" y="1208889"/>
            <a:ext cx="2744209" cy="470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hlinkClick r:id="rId4"/>
            </a:endParaRPr>
          </a:p>
          <a:p>
            <a:r>
              <a:rPr lang="ru-RU" sz="1200" dirty="0"/>
              <a:t>XVI Уральская школа по хирургии "Ранения шеи и груди"</a:t>
            </a:r>
          </a:p>
          <a:p>
            <a:endParaRPr lang="ru-RU" sz="1200" dirty="0"/>
          </a:p>
          <a:p>
            <a:r>
              <a:rPr lang="ru-RU" sz="1200" b="1" dirty="0"/>
              <a:t>25 апреля проходила очередная школа хирургов в г. Челябинске. </a:t>
            </a:r>
          </a:p>
          <a:p>
            <a:r>
              <a:rPr lang="ru-RU" sz="1200" dirty="0"/>
              <a:t>Рассматривались вопросы неотложной торакальной хирургии, а также современные препараты, появившиеся на рынке и применяемые при хир. заболеваниях. </a:t>
            </a:r>
          </a:p>
          <a:p>
            <a:r>
              <a:rPr lang="ru-RU" sz="1200" dirty="0"/>
              <a:t>программа школы:</a:t>
            </a:r>
          </a:p>
          <a:p>
            <a:r>
              <a:rPr lang="ru-RU" sz="1200" dirty="0"/>
              <a:t>1-итоги работы хирургической службы Челябинской области за 2016 год.</a:t>
            </a:r>
          </a:p>
          <a:p>
            <a:r>
              <a:rPr lang="ru-RU" sz="1200" dirty="0"/>
              <a:t>2-открытие школы,</a:t>
            </a:r>
          </a:p>
          <a:p>
            <a:r>
              <a:rPr lang="ru-RU" sz="1200" dirty="0"/>
              <a:t>3-ранения шеи. Взгляд хирурга.</a:t>
            </a:r>
          </a:p>
          <a:p>
            <a:r>
              <a:rPr lang="ru-RU" sz="1200" dirty="0"/>
              <a:t>4-травма груди, пневмоторакс.</a:t>
            </a:r>
          </a:p>
          <a:p>
            <a:r>
              <a:rPr lang="ru-RU" sz="1200" dirty="0"/>
              <a:t>5-открытая и закрытая травма сердца и крупных и крупных сосудов грудной полости.</a:t>
            </a:r>
          </a:p>
          <a:p>
            <a:r>
              <a:rPr lang="ru-RU" sz="1200" dirty="0"/>
              <a:t>6-посттравматические пневмонии.</a:t>
            </a:r>
          </a:p>
          <a:p>
            <a:r>
              <a:rPr lang="ru-RU" sz="1200" dirty="0"/>
              <a:t>7-фармакологическое обеспечение лечения послеоперационных осложнений после травмы груди, в том числе ТЭЛА.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1434" y="3443500"/>
            <a:ext cx="2772089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КОНФЕРЕНЦИЯ ХИРУРГОВ С МЕЖДУНАРОДНЫМ УЧАСТИЕМ ПРОЙДЕТ В ОКРУЖНОЙ КЛИНИЧЕСКОЙ БОЛЬНИЦЕ</a:t>
            </a:r>
          </a:p>
          <a:p>
            <a:r>
              <a:rPr lang="ru-RU" sz="800" dirty="0"/>
              <a:t>﻿</a:t>
            </a:r>
          </a:p>
          <a:p>
            <a:r>
              <a:rPr lang="sk-SK" sz="800" dirty="0"/>
              <a:t> </a:t>
            </a:r>
          </a:p>
          <a:p>
            <a:r>
              <a:rPr lang="ru-RU" sz="800" b="1" dirty="0"/>
              <a:t>16-17 апреля 2015</a:t>
            </a:r>
            <a:r>
              <a:rPr lang="ru-RU" sz="800" dirty="0"/>
              <a:t> </a:t>
            </a:r>
            <a:r>
              <a:rPr lang="ru-RU" sz="800" b="1" dirty="0"/>
              <a:t>года </a:t>
            </a:r>
            <a:r>
              <a:rPr lang="ru-RU" sz="800" dirty="0"/>
              <a:t>в Окружной клинической больнице пройдет окружная научно-практическая конференция «Современные вопросы </a:t>
            </a:r>
            <a:r>
              <a:rPr lang="ru-RU" sz="800" dirty="0" err="1"/>
              <a:t>гепатопанкреатобилиарной</a:t>
            </a:r>
            <a:r>
              <a:rPr lang="ru-RU" sz="800" dirty="0"/>
              <a:t> хирургии. 15 лет окружному Центру хирургии печени и поджелудочной железы».</a:t>
            </a:r>
          </a:p>
          <a:p>
            <a:r>
              <a:rPr lang="ru-RU" sz="800" dirty="0"/>
              <a:t>В конференции примут участие специалисты мирового уровня: руководитель одной из крупнейших в Европе клиник по трансплантации внутренних органов, профессор из города Кёльна </a:t>
            </a:r>
            <a:r>
              <a:rPr lang="ru-RU" sz="800" dirty="0" err="1"/>
              <a:t>Dirk</a:t>
            </a:r>
            <a:r>
              <a:rPr lang="ru-RU" sz="800" dirty="0"/>
              <a:t> </a:t>
            </a:r>
            <a:r>
              <a:rPr lang="ru-RU" sz="800" dirty="0" err="1"/>
              <a:t>L</a:t>
            </a:r>
            <a:r>
              <a:rPr lang="ru-RU" sz="800" dirty="0"/>
              <a:t>. </a:t>
            </a:r>
            <a:r>
              <a:rPr lang="ru-RU" sz="800" dirty="0" err="1"/>
              <a:t>Stippel</a:t>
            </a:r>
            <a:r>
              <a:rPr lang="ru-RU" sz="800" dirty="0"/>
              <a:t>, профессор из города Осло </a:t>
            </a:r>
            <a:r>
              <a:rPr lang="ru-RU" sz="800" dirty="0" err="1"/>
              <a:t>Bjorn</a:t>
            </a:r>
            <a:r>
              <a:rPr lang="ru-RU" sz="800" dirty="0"/>
              <a:t> </a:t>
            </a:r>
            <a:r>
              <a:rPr lang="ru-RU" sz="800" dirty="0" err="1"/>
              <a:t>Edwin</a:t>
            </a:r>
            <a:r>
              <a:rPr lang="ru-RU" sz="800" dirty="0"/>
              <a:t>– представляющий Международный центр малоинвазивной хирургии, давно и плодотворно сотрудничающий с хирургами Югры и его выдающийся ученик, закончивший 1-ый Московский государственный медицинский университет им. И.М. Сеченова </a:t>
            </a:r>
            <a:r>
              <a:rPr lang="ru-RU" sz="800" dirty="0" err="1"/>
              <a:t>Airazat</a:t>
            </a:r>
            <a:r>
              <a:rPr lang="ru-RU" sz="800" dirty="0"/>
              <a:t> </a:t>
            </a:r>
            <a:r>
              <a:rPr lang="ru-RU" sz="800" dirty="0" err="1"/>
              <a:t>Kazaryan</a:t>
            </a:r>
            <a:r>
              <a:rPr lang="ru-RU" sz="800" dirty="0"/>
              <a:t>, в данный момент, занимающийся исследованиями в Норвежском городе </a:t>
            </a:r>
            <a:r>
              <a:rPr lang="ru-RU" sz="800" dirty="0" err="1"/>
              <a:t>Киркенес</a:t>
            </a:r>
            <a:r>
              <a:rPr lang="ru-RU" sz="800" dirty="0"/>
              <a:t> и удостоенный за выдающиеся успехи Золотой медалью короля Норвегии Харальда  </a:t>
            </a:r>
            <a:r>
              <a:rPr lang="ru-RU" sz="800" dirty="0" err="1"/>
              <a:t>V</a:t>
            </a:r>
            <a:endParaRPr lang="ru-RU" sz="800" dirty="0"/>
          </a:p>
        </p:txBody>
      </p:sp>
      <p:pic>
        <p:nvPicPr>
          <p:cNvPr id="12" name="Изображение 11" descr="Image-1 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64" y="549495"/>
            <a:ext cx="2791468" cy="31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09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Обеспеченность хирургами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49834"/>
              </p:ext>
            </p:extLst>
          </p:nvPr>
        </p:nvGraphicFramePr>
        <p:xfrm>
          <a:off x="864936" y="1197309"/>
          <a:ext cx="10515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ЧШДХ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ЧФХ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ЧЗШДХ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ОВХ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133,75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607,25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728,75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2691,5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1725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2612,5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2,14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2316" y="5243704"/>
            <a:ext cx="1041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ЧШДХ- число штатных должностей хирургов; </a:t>
            </a:r>
          </a:p>
          <a:p>
            <a:r>
              <a:rPr lang="ru-RU" dirty="0"/>
              <a:t>ЧФХ - число физических лиц хирургов </a:t>
            </a:r>
          </a:p>
          <a:p>
            <a:r>
              <a:rPr lang="ru-RU" dirty="0"/>
              <a:t>ЧЗШДХ - число занятых штатных должностей хирургов</a:t>
            </a:r>
          </a:p>
          <a:p>
            <a:r>
              <a:rPr lang="ru-RU" dirty="0"/>
              <a:t>ОВХ - обеспеченность врачами хирургами </a:t>
            </a:r>
            <a:r>
              <a:rPr lang="ru-RU" b="1" u="sng" dirty="0"/>
              <a:t>районов</a:t>
            </a:r>
            <a:r>
              <a:rPr lang="ru-RU" u="sng" dirty="0"/>
              <a:t> (на 10 тыс. взрослого населения)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47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399183"/>
              </p:ext>
            </p:extLst>
          </p:nvPr>
        </p:nvGraphicFramePr>
        <p:xfrm>
          <a:off x="838200" y="1825625"/>
          <a:ext cx="10515600" cy="410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</a:t>
                      </a:r>
                      <a:r>
                        <a:rPr lang="ru-RU" baseline="0" dirty="0" smtClean="0"/>
                        <a:t>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категории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                    (0</a:t>
                      </a:r>
                      <a:r>
                        <a:rPr lang="en-US" baseline="0" dirty="0" smtClean="0"/>
                        <a:t> 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            </a:t>
                      </a:r>
                      <a:r>
                        <a:rPr lang="en-US" dirty="0" smtClean="0"/>
                        <a:t>    (53%)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</a:t>
                      </a:r>
                      <a:r>
                        <a:rPr lang="en-US" dirty="0" smtClean="0"/>
                        <a:t>                (56%)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r>
                        <a:rPr lang="en-US" dirty="0" smtClean="0"/>
                        <a:t>                  (47%)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</a:t>
                      </a:r>
                      <a:r>
                        <a:rPr lang="en-US" dirty="0" smtClean="0"/>
                        <a:t>                (41%)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364</a:t>
                      </a:r>
                      <a:r>
                        <a:rPr lang="en-US" dirty="0" smtClean="0"/>
                        <a:t>                (68%)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 федеральный округ (всего)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542</a:t>
                      </a:r>
                      <a:r>
                        <a:rPr lang="en-US" dirty="0" smtClean="0"/>
                        <a:t>       </a:t>
                      </a:r>
                    </a:p>
                    <a:p>
                      <a:pPr algn="ctr"/>
                      <a:r>
                        <a:rPr lang="en-US" sz="4000" dirty="0" smtClean="0"/>
                        <a:t>      (34%)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849</a:t>
                      </a:r>
                      <a:r>
                        <a:rPr lang="en-US" dirty="0" smtClean="0"/>
                        <a:t>                   </a:t>
                      </a:r>
                    </a:p>
                    <a:p>
                      <a:r>
                        <a:rPr lang="en-US" sz="4000" dirty="0" smtClean="0"/>
                        <a:t>      (54%)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9579" y="668421"/>
            <a:ext cx="44650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Квалификация хирургов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36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34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Общее число хирургических больных и дней лечения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172731"/>
              </p:ext>
            </p:extLst>
          </p:nvPr>
        </p:nvGraphicFramePr>
        <p:xfrm>
          <a:off x="985252" y="1437940"/>
          <a:ext cx="105156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ЧВБ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ОЧДЛБ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19607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7859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ХМАО-Югра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53858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467041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76592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Курганская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168011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94060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720372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Челябинская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66556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65602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60317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Уральский</a:t>
                      </a:r>
                      <a:r>
                        <a:rPr lang="ru-RU" baseline="0" dirty="0" smtClean="0"/>
                        <a:t> федеральный округ (всего)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267.692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175.041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2.041.192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49158" y="5657671"/>
            <a:ext cx="10520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ЧПБ -  число </a:t>
            </a:r>
            <a:r>
              <a:rPr lang="ru-RU" u="sng" dirty="0"/>
              <a:t>поступивших больных в отделения общего хирургического профиля в регионе </a:t>
            </a:r>
          </a:p>
          <a:p>
            <a:r>
              <a:rPr lang="ru-RU" u="sng" dirty="0"/>
              <a:t> ЧВБ - число выписанных больных из отделений общего хирургического профиля в регионе</a:t>
            </a:r>
          </a:p>
          <a:p>
            <a:r>
              <a:rPr lang="ru-RU" u="sng" dirty="0"/>
              <a:t> ЧУБ - число умерших больных в отделениях общего хирургического профиля в регионе 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ОЧДЛБ </a:t>
            </a:r>
            <a:r>
              <a:rPr lang="ru-RU" dirty="0"/>
              <a:t>- общее число дней лечения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407026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2249</Words>
  <Application>Microsoft Macintosh PowerPoint</Application>
  <PresentationFormat>Другой</PresentationFormat>
  <Paragraphs>984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Хирургическая служба Уральского федерального округа  в 2017 году</vt:lpstr>
      <vt:lpstr>Презентация PowerPoint</vt:lpstr>
      <vt:lpstr>Хирургический совет Уральского федерального округа</vt:lpstr>
      <vt:lpstr>Рекомендуемые протоколы оказания неотложной хирургической помощи населению Уральского федерального округа (2006, 2009, 2013)</vt:lpstr>
      <vt:lpstr>Механизмы внедрения «рекомендуемых протоколов..»</vt:lpstr>
      <vt:lpstr>Уральская школа хирургии </vt:lpstr>
      <vt:lpstr>Обеспеченность хирургами</vt:lpstr>
      <vt:lpstr>Презентация PowerPoint</vt:lpstr>
      <vt:lpstr>Общее число хирургических больных и дней лечения</vt:lpstr>
      <vt:lpstr>Те же показатели в пересчете на 10.000 взрослого населения</vt:lpstr>
      <vt:lpstr>Число плановых хирургических больных и дней лечения  на 10.000 взрослого населения</vt:lpstr>
      <vt:lpstr>Число экстренных больных и дней лечения на 10.000 взрослого населения</vt:lpstr>
      <vt:lpstr>Неотложная хирургические операции в УФО на 100.000 населения</vt:lpstr>
      <vt:lpstr>Неотложная хирургическая помощь в УФО на 100.000 населения</vt:lpstr>
      <vt:lpstr>Плановая хирургическая помощь в УФО на 100.000 населения</vt:lpstr>
      <vt:lpstr>Структура плановых операций больным ЖКБ  в УФО на 100.000 взрослого населения</vt:lpstr>
      <vt:lpstr>Число плановых хирургических больных и дней лечения  на 10.000 взрослого населения</vt:lpstr>
      <vt:lpstr>Число плановых хирургических больных и дней лечения  на 10.000 взрослого населения</vt:lpstr>
      <vt:lpstr>Лапароскопические операции в УФО</vt:lpstr>
      <vt:lpstr>Торакоскопические операции в УФО</vt:lpstr>
      <vt:lpstr>Работа отделений хирургической инфекции</vt:lpstr>
      <vt:lpstr>Операции, выполненные в поликлинике (на 10.000 населения)</vt:lpstr>
      <vt:lpstr>Операции, стационарного уровня выполненные в поликлинике  (на 10.000 населения)</vt:lpstr>
      <vt:lpstr>Региональные особенности организации и результатов деятельности хирургических служб отдельных субъектов РФ, входящих в Уральский федеральный округ, есть смысл более подробно рассматривать на региональном мероприятии.  Для этого придется переносить дату съезда хирургов Урала или провести на эту тему специальное заседание Хирургического совета округа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Прудков Михаил Иосифович</dc:creator>
  <cp:lastModifiedBy>Михаил Иосифович Прудков</cp:lastModifiedBy>
  <cp:revision>80</cp:revision>
  <dcterms:created xsi:type="dcterms:W3CDTF">2017-11-29T05:55:14Z</dcterms:created>
  <dcterms:modified xsi:type="dcterms:W3CDTF">2018-03-31T05:24:54Z</dcterms:modified>
</cp:coreProperties>
</file>