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9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notesSlides/notesSlide35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8" r:id="rId2"/>
    <p:sldId id="352" r:id="rId3"/>
    <p:sldId id="318" r:id="rId4"/>
    <p:sldId id="317" r:id="rId5"/>
    <p:sldId id="335" r:id="rId6"/>
    <p:sldId id="336" r:id="rId7"/>
    <p:sldId id="338" r:id="rId8"/>
    <p:sldId id="339" r:id="rId9"/>
    <p:sldId id="345" r:id="rId10"/>
    <p:sldId id="347" r:id="rId11"/>
    <p:sldId id="313" r:id="rId12"/>
    <p:sldId id="312" r:id="rId13"/>
    <p:sldId id="321" r:id="rId14"/>
    <p:sldId id="308" r:id="rId15"/>
    <p:sldId id="286" r:id="rId16"/>
    <p:sldId id="284" r:id="rId17"/>
    <p:sldId id="274" r:id="rId18"/>
    <p:sldId id="322" r:id="rId19"/>
    <p:sldId id="285" r:id="rId20"/>
    <p:sldId id="323" r:id="rId21"/>
    <p:sldId id="287" r:id="rId22"/>
    <p:sldId id="353" r:id="rId23"/>
    <p:sldId id="324" r:id="rId24"/>
    <p:sldId id="354" r:id="rId25"/>
    <p:sldId id="325" r:id="rId26"/>
    <p:sldId id="355" r:id="rId27"/>
    <p:sldId id="326" r:id="rId28"/>
    <p:sldId id="356" r:id="rId29"/>
    <p:sldId id="327" r:id="rId30"/>
    <p:sldId id="297" r:id="rId31"/>
    <p:sldId id="357" r:id="rId32"/>
    <p:sldId id="328" r:id="rId33"/>
    <p:sldId id="330" r:id="rId34"/>
    <p:sldId id="331" r:id="rId35"/>
    <p:sldId id="333" r:id="rId36"/>
    <p:sldId id="358" r:id="rId37"/>
    <p:sldId id="348" r:id="rId38"/>
    <p:sldId id="349" r:id="rId39"/>
    <p:sldId id="350" r:id="rId40"/>
    <p:sldId id="264" r:id="rId41"/>
    <p:sldId id="265" r:id="rId42"/>
    <p:sldId id="320" r:id="rId4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02" autoAdjust="0"/>
    <p:restoredTop sz="75429" autoAdjust="0"/>
  </p:normalViewPr>
  <p:slideViewPr>
    <p:cSldViewPr snapToGrid="0">
      <p:cViewPr varScale="1">
        <p:scale>
          <a:sx n="87" d="100"/>
          <a:sy n="87" d="100"/>
        </p:scale>
        <p:origin x="-20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6474"/>
    </p:cViewPr>
  </p:sorterViewPr>
  <p:notesViewPr>
    <p:cSldViewPr snapToGrid="0">
      <p:cViewPr varScale="1">
        <p:scale>
          <a:sx n="81" d="100"/>
          <a:sy n="81" d="100"/>
        </p:scale>
        <p:origin x="-402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56157846412801"/>
          <c:y val="4.3093871356350621E-2"/>
          <c:w val="0.86191830390133273"/>
          <c:h val="0.84501763810135977"/>
        </c:manualLayout>
      </c:layout>
      <c:lineChart>
        <c:grouping val="standard"/>
        <c:varyColors val="0"/>
        <c:ser>
          <c:idx val="0"/>
          <c:order val="0"/>
          <c:tx>
            <c:strRef>
              <c:f>Лист1!#REF!</c:f>
              <c:strCache>
                <c:ptCount val="1"/>
                <c:pt idx="0">
                  <c:v>#ССЫЛКА!</c:v>
                </c:pt>
              </c:strCache>
            </c:strRef>
          </c:tx>
          <c:spPr>
            <a:ln w="76200">
              <a:solidFill>
                <a:schemeClr val="accent1">
                  <a:lumMod val="50000"/>
                </a:schemeClr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0294990300125527E-2"/>
                  <c:y val="-3.5953998517237684E-2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rPr>
                      <a:t>8,8</a:t>
                    </a:r>
                    <a:endParaRPr lang="en-US" b="0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417475728155418E-2"/>
                  <c:y val="-5.0534499514091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889967637540531E-2"/>
                  <c:y val="-3.49854227405248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889967637540531E-2"/>
                  <c:y val="3.4985422740524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rPr>
                      <a:t>9,0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50000"/>
                      </a:schemeClr>
                    </a:solidFill>
                    <a:latin typeface="+mn-lt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2000 г</c:v>
                </c:pt>
                <c:pt idx="1">
                  <c:v>2005 г</c:v>
                </c:pt>
                <c:pt idx="2">
                  <c:v>2010 г</c:v>
                </c:pt>
                <c:pt idx="3">
                  <c:v>2014 г</c:v>
                </c:pt>
                <c:pt idx="4">
                  <c:v>2017 г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5"/>
                <c:pt idx="0">
                  <c:v>8.8000000000000007</c:v>
                </c:pt>
                <c:pt idx="1">
                  <c:v>8.1</c:v>
                </c:pt>
                <c:pt idx="2">
                  <c:v>8.6999999999999993</c:v>
                </c:pt>
                <c:pt idx="3">
                  <c:v>8.1999999999999993</c:v>
                </c:pt>
                <c:pt idx="4">
                  <c:v>9.1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Лист1!#REF!</c:f>
              <c:strCache>
                <c:ptCount val="1"/>
                <c:pt idx="0">
                  <c:v>#ССЫЛКА!</c:v>
                </c:pt>
              </c:strCache>
            </c:strRef>
          </c:tx>
          <c:spPr>
            <a:ln w="57150">
              <a:solidFill>
                <a:schemeClr val="accent5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157147476130701E-2"/>
                  <c:y val="-4.1208474266995469E-2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rPr>
                      <a:t>0,12</a:t>
                    </a:r>
                    <a:endParaRPr lang="en-US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ln>
                <a:solidFill>
                  <a:schemeClr val="accent2">
                    <a:lumMod val="75000"/>
                  </a:schemeClr>
                </a:solidFill>
                <a:prstDash val="sysDash"/>
              </a:ln>
            </c:spPr>
            <c:txPr>
              <a:bodyPr/>
              <a:lstStyle/>
              <a:p>
                <a:pPr>
                  <a:defRPr sz="1400" b="1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2000 г</c:v>
                </c:pt>
                <c:pt idx="1">
                  <c:v>2005 г</c:v>
                </c:pt>
                <c:pt idx="2">
                  <c:v>2010 г</c:v>
                </c:pt>
                <c:pt idx="3">
                  <c:v>2014 г</c:v>
                </c:pt>
                <c:pt idx="4">
                  <c:v>2017 г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5"/>
                <c:pt idx="0">
                  <c:v>0.12</c:v>
                </c:pt>
                <c:pt idx="1">
                  <c:v>0.11</c:v>
                </c:pt>
                <c:pt idx="2">
                  <c:v>0.11</c:v>
                </c:pt>
                <c:pt idx="3">
                  <c:v>0.13</c:v>
                </c:pt>
                <c:pt idx="4">
                  <c:v>0.12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Лист1!#REF!</c:f>
              <c:strCache>
                <c:ptCount val="1"/>
                <c:pt idx="0">
                  <c:v>#ССЫЛКА!</c:v>
                </c:pt>
              </c:strCache>
            </c:strRef>
          </c:tx>
          <c:spPr>
            <a:ln w="57150">
              <a:solidFill>
                <a:srgbClr val="FF0000"/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0052873825554415E-2"/>
                  <c:y val="2.624227306635338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b="1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rPr>
                      <a:t>4,8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968843700362737E-2"/>
                  <c:y val="-2.33236151603499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193096008630069E-2"/>
                  <c:y val="3.1098153547133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4126341003491066E-2"/>
                  <c:y val="-3.10981535471331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7996130833840487E-2"/>
                  <c:y val="-6.1724642014684875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9,1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C00000"/>
              </a:solidFill>
              <a:ln>
                <a:solidFill>
                  <a:srgbClr val="FF0000"/>
                </a:solidFill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2000 г</c:v>
                </c:pt>
                <c:pt idx="1">
                  <c:v>2005 г</c:v>
                </c:pt>
                <c:pt idx="2">
                  <c:v>2010 г</c:v>
                </c:pt>
                <c:pt idx="3">
                  <c:v>2014 г</c:v>
                </c:pt>
                <c:pt idx="4">
                  <c:v>2017 г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5"/>
                <c:pt idx="0">
                  <c:v>4.8</c:v>
                </c:pt>
                <c:pt idx="1">
                  <c:v>5.4</c:v>
                </c:pt>
                <c:pt idx="2">
                  <c:v>7.5</c:v>
                </c:pt>
                <c:pt idx="3">
                  <c:v>8.9</c:v>
                </c:pt>
                <c:pt idx="4">
                  <c:v>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Лист1!#REF!</c:f>
              <c:strCache>
                <c:ptCount val="1"/>
                <c:pt idx="0">
                  <c:v>#ССЫЛКА!</c:v>
                </c:pt>
              </c:strCache>
            </c:strRef>
          </c:tx>
          <c:spPr>
            <a:ln w="5715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591235878123928E-2"/>
                  <c:y val="-3.927113913007904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+mn-lt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400" b="1" dirty="0">
                        <a:latin typeface="+mn-lt"/>
                        <a:cs typeface="Times New Roman" panose="02020603050405020304" pitchFamily="18" charset="0"/>
                      </a:rPr>
                      <a:t>12,8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216828478964403E-2"/>
                  <c:y val="-2.6239067055393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lt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2000 г</c:v>
                </c:pt>
                <c:pt idx="1">
                  <c:v>2005 г</c:v>
                </c:pt>
                <c:pt idx="2">
                  <c:v>2010 г</c:v>
                </c:pt>
                <c:pt idx="3">
                  <c:v>2014 г</c:v>
                </c:pt>
                <c:pt idx="4">
                  <c:v>2017 г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5"/>
                <c:pt idx="0">
                  <c:v>12.8</c:v>
                </c:pt>
                <c:pt idx="1">
                  <c:v>14.9</c:v>
                </c:pt>
                <c:pt idx="2">
                  <c:v>12.9</c:v>
                </c:pt>
                <c:pt idx="3">
                  <c:v>10.8</c:v>
                </c:pt>
                <c:pt idx="4">
                  <c:v>11.7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Лист1!#REF!</c:f>
              <c:strCache>
                <c:ptCount val="1"/>
                <c:pt idx="0">
                  <c:v>#ССЫЛКА!</c:v>
                </c:pt>
              </c:strCache>
            </c:strRef>
          </c:tx>
          <c:spPr>
            <a:ln w="57150">
              <a:solidFill>
                <a:schemeClr val="accent1">
                  <a:lumMod val="50000"/>
                </a:schemeClr>
              </a:solidFill>
              <a:prstDash val="lgDashDot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0396648788466703E-2"/>
                  <c:y val="4.023980669853732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rPr>
                      <a:t>3,6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665587918015102E-2"/>
                  <c:y val="2.6239067055393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823085221143473E-2"/>
                  <c:y val="2.6239067055393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823085221143396E-2"/>
                  <c:y val="3.7900874635568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0905840077383322E-3"/>
                  <c:y val="1.5007807568357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+mn-lt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2000 г</c:v>
                </c:pt>
                <c:pt idx="1">
                  <c:v>2005 г</c:v>
                </c:pt>
                <c:pt idx="2">
                  <c:v>2010 г</c:v>
                </c:pt>
                <c:pt idx="3">
                  <c:v>2014 г</c:v>
                </c:pt>
                <c:pt idx="4">
                  <c:v>2017 г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5"/>
                <c:pt idx="0">
                  <c:v>3.6</c:v>
                </c:pt>
                <c:pt idx="1">
                  <c:v>3.2</c:v>
                </c:pt>
                <c:pt idx="2">
                  <c:v>3.1</c:v>
                </c:pt>
                <c:pt idx="3">
                  <c:v>2.8</c:v>
                </c:pt>
                <c:pt idx="4">
                  <c:v>2.7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Лист1!#REF!</c:f>
              <c:strCache>
                <c:ptCount val="1"/>
                <c:pt idx="0">
                  <c:v>#ССЫЛКА!</c:v>
                </c:pt>
              </c:strCache>
            </c:strRef>
          </c:tx>
          <c:spPr>
            <a:ln w="57150"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2899298063802385E-4"/>
                  <c:y val="-4.08609949399472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2000 г</c:v>
                </c:pt>
                <c:pt idx="1">
                  <c:v>2005 г</c:v>
                </c:pt>
                <c:pt idx="2">
                  <c:v>2010 г</c:v>
                </c:pt>
                <c:pt idx="3">
                  <c:v>2014 г</c:v>
                </c:pt>
                <c:pt idx="4">
                  <c:v>2017 г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5"/>
                <c:pt idx="0">
                  <c:v>5.0999999999999996</c:v>
                </c:pt>
                <c:pt idx="1">
                  <c:v>4.9000000000000004</c:v>
                </c:pt>
                <c:pt idx="2">
                  <c:v>4.2</c:v>
                </c:pt>
                <c:pt idx="3">
                  <c:v>4</c:v>
                </c:pt>
                <c:pt idx="4">
                  <c:v>3.5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7961600"/>
        <c:axId val="158772032"/>
      </c:lineChart>
      <c:catAx>
        <c:axId val="167961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  <c:crossAx val="158772032"/>
        <c:crosses val="autoZero"/>
        <c:auto val="1"/>
        <c:lblAlgn val="ctr"/>
        <c:lblOffset val="100"/>
        <c:noMultiLvlLbl val="0"/>
      </c:catAx>
      <c:valAx>
        <c:axId val="158772032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r>
                  <a:rPr lang="ru-RU" sz="1600" b="1">
                    <a:solidFill>
                      <a:srgbClr val="002060"/>
                    </a:solidFill>
                  </a:rPr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ru-RU"/>
          </a:p>
        </c:txPr>
        <c:crossAx val="167961600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 w="5715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летальность (%)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2.123142250530786E-3"/>
                  <c:y val="5.62898446267320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231422505308055E-3"/>
                  <c:y val="6.27848266990472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847133757961794E-3"/>
                  <c:y val="6.27848266990472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1847133757961403E-3"/>
                  <c:y val="6.49498207231523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3078556263269627E-3"/>
                  <c:y val="7.14448027954675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3078556263269627E-3"/>
                  <c:y val="7.3609796819572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2462845010615719E-3"/>
                  <c:y val="7.36097968195726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123142250530786E-3"/>
                  <c:y val="8.01047788918878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9.52597370606234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Лист1!$A$2:$A$10</c:f>
              <c:strCache>
                <c:ptCount val="9"/>
                <c:pt idx="0">
                  <c:v>СКФО</c:v>
                </c:pt>
                <c:pt idx="1">
                  <c:v>ЦФО</c:v>
                </c:pt>
                <c:pt idx="2">
                  <c:v>УФО</c:v>
                </c:pt>
                <c:pt idx="3">
                  <c:v>ДФО</c:v>
                </c:pt>
                <c:pt idx="4">
                  <c:v>ПФО</c:v>
                </c:pt>
                <c:pt idx="5">
                  <c:v>СФО</c:v>
                </c:pt>
                <c:pt idx="6">
                  <c:v>РФ</c:v>
                </c:pt>
                <c:pt idx="7">
                  <c:v>СЗФО</c:v>
                </c:pt>
                <c:pt idx="8">
                  <c:v>ЮФО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3.7</c:v>
                </c:pt>
                <c:pt idx="1">
                  <c:v>4.5</c:v>
                </c:pt>
                <c:pt idx="2">
                  <c:v>5.2</c:v>
                </c:pt>
                <c:pt idx="3">
                  <c:v>5.5</c:v>
                </c:pt>
                <c:pt idx="4">
                  <c:v>5.7</c:v>
                </c:pt>
                <c:pt idx="5">
                  <c:v>5.8</c:v>
                </c:pt>
                <c:pt idx="6">
                  <c:v>5.8</c:v>
                </c:pt>
                <c:pt idx="7">
                  <c:v>6.3</c:v>
                </c:pt>
                <c:pt idx="8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оперативная активность (%)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solidFill>
                <a:srgbClr val="FFC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Лист1!$A$2:$A$10</c:f>
              <c:strCache>
                <c:ptCount val="9"/>
                <c:pt idx="0">
                  <c:v>СКФО</c:v>
                </c:pt>
                <c:pt idx="1">
                  <c:v>ЦФО</c:v>
                </c:pt>
                <c:pt idx="2">
                  <c:v>УФО</c:v>
                </c:pt>
                <c:pt idx="3">
                  <c:v>ДФО</c:v>
                </c:pt>
                <c:pt idx="4">
                  <c:v>ПФО</c:v>
                </c:pt>
                <c:pt idx="5">
                  <c:v>СФО</c:v>
                </c:pt>
                <c:pt idx="6">
                  <c:v>РФ</c:v>
                </c:pt>
                <c:pt idx="7">
                  <c:v>СЗФО</c:v>
                </c:pt>
                <c:pt idx="8">
                  <c:v>ЮФО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13.8</c:v>
                </c:pt>
                <c:pt idx="1">
                  <c:v>14.6</c:v>
                </c:pt>
                <c:pt idx="2">
                  <c:v>14.5</c:v>
                </c:pt>
                <c:pt idx="3">
                  <c:v>12.2</c:v>
                </c:pt>
                <c:pt idx="4">
                  <c:v>20</c:v>
                </c:pt>
                <c:pt idx="5">
                  <c:v>17.5</c:v>
                </c:pt>
                <c:pt idx="6">
                  <c:v>18.399999999999999</c:v>
                </c:pt>
                <c:pt idx="7">
                  <c:v>24</c:v>
                </c:pt>
                <c:pt idx="8">
                  <c:v>25.7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064832"/>
        <c:axId val="158095552"/>
        <c:axId val="166671616"/>
      </c:bar3DChart>
      <c:catAx>
        <c:axId val="171064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158095552"/>
        <c:crosses val="autoZero"/>
        <c:auto val="1"/>
        <c:lblAlgn val="ctr"/>
        <c:lblOffset val="100"/>
        <c:noMultiLvlLbl val="0"/>
      </c:catAx>
      <c:valAx>
        <c:axId val="158095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171064832"/>
        <c:crosses val="autoZero"/>
        <c:crossBetween val="between"/>
      </c:valAx>
      <c:serAx>
        <c:axId val="166671616"/>
        <c:scaling>
          <c:orientation val="minMax"/>
        </c:scaling>
        <c:delete val="1"/>
        <c:axPos val="b"/>
        <c:majorTickMark val="out"/>
        <c:minorTickMark val="none"/>
        <c:tickLblPos val="nextTo"/>
        <c:crossAx val="158095552"/>
        <c:crosses val="autoZero"/>
      </c:serAx>
    </c:plotArea>
    <c:legend>
      <c:legendPos val="r"/>
      <c:legendEntry>
        <c:idx val="0"/>
        <c:txPr>
          <a:bodyPr/>
          <a:lstStyle/>
          <a:p>
            <a:pPr>
              <a:defRPr sz="2000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139024859153752"/>
          <c:y val="0.40683988096283258"/>
          <c:w val="0.20978751859839179"/>
          <c:h val="0.23129483519366556"/>
        </c:manualLayout>
      </c:layout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007702841492635E-2"/>
          <c:y val="8.0386078948590067E-2"/>
          <c:w val="0.73676008564058426"/>
          <c:h val="0.7734198004396950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Стент</c:v>
                </c:pt>
              </c:strCache>
            </c:strRef>
          </c:tx>
          <c:invertIfNegative val="0"/>
          <c:dLbls>
            <c:dLbl>
              <c:idx val="8"/>
              <c:layout>
                <c:manualLayout>
                  <c:x val="2.4154589371980675E-3"/>
                  <c:y val="5.8372849914210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8.856580457753038E-17"/>
                  <c:y val="8.7559274871315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УФО</c:v>
                </c:pt>
                <c:pt idx="1">
                  <c:v>СКФО</c:v>
                </c:pt>
                <c:pt idx="2">
                  <c:v>ДФО</c:v>
                </c:pt>
                <c:pt idx="3">
                  <c:v>ПФО</c:v>
                </c:pt>
                <c:pt idx="4">
                  <c:v>ЮФО</c:v>
                </c:pt>
                <c:pt idx="5">
                  <c:v>СЗФО</c:v>
                </c:pt>
                <c:pt idx="6">
                  <c:v>РФ</c:v>
                </c:pt>
                <c:pt idx="7">
                  <c:v>СФО</c:v>
                </c:pt>
                <c:pt idx="8">
                  <c:v>ЦФО</c:v>
                </c:pt>
                <c:pt idx="9">
                  <c:v>Москва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0.9</c:v>
                </c:pt>
                <c:pt idx="1">
                  <c:v>0</c:v>
                </c:pt>
                <c:pt idx="2">
                  <c:v>0.3</c:v>
                </c:pt>
                <c:pt idx="3">
                  <c:v>0.8</c:v>
                </c:pt>
                <c:pt idx="4">
                  <c:v>1.7</c:v>
                </c:pt>
                <c:pt idx="5">
                  <c:v>3.1</c:v>
                </c:pt>
                <c:pt idx="6">
                  <c:v>2.7</c:v>
                </c:pt>
                <c:pt idx="7">
                  <c:v>0.4</c:v>
                </c:pt>
                <c:pt idx="8">
                  <c:v>7</c:v>
                </c:pt>
                <c:pt idx="9">
                  <c:v>21.8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ЭПСТ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8309178743961134E-3"/>
                  <c:y val="6.1291492409920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2463768115941588E-3"/>
                  <c:y val="5.5454207418499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077294685990338E-3"/>
                  <c:y val="5.5454207418499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038647342995169E-3"/>
                  <c:y val="6.7128777401341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6231884057971015E-3"/>
                  <c:y val="8.1721989879894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6.4210134905631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7.5884704888473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415458937198156E-3"/>
                  <c:y val="8.4640632375604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8.4640632375604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2077294685990338E-3"/>
                  <c:y val="8.1721989879894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УФО</c:v>
                </c:pt>
                <c:pt idx="1">
                  <c:v>СКФО</c:v>
                </c:pt>
                <c:pt idx="2">
                  <c:v>ДФО</c:v>
                </c:pt>
                <c:pt idx="3">
                  <c:v>ПФО</c:v>
                </c:pt>
                <c:pt idx="4">
                  <c:v>ЮФО</c:v>
                </c:pt>
                <c:pt idx="5">
                  <c:v>СЗФО</c:v>
                </c:pt>
                <c:pt idx="6">
                  <c:v>РФ</c:v>
                </c:pt>
                <c:pt idx="7">
                  <c:v>СФО</c:v>
                </c:pt>
                <c:pt idx="8">
                  <c:v>ЦФО</c:v>
                </c:pt>
                <c:pt idx="9">
                  <c:v>Москва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8</c:v>
                </c:pt>
                <c:pt idx="1">
                  <c:v>10.1</c:v>
                </c:pt>
                <c:pt idx="2">
                  <c:v>10.199999999999999</c:v>
                </c:pt>
                <c:pt idx="3">
                  <c:v>11.2</c:v>
                </c:pt>
                <c:pt idx="4">
                  <c:v>13.7</c:v>
                </c:pt>
                <c:pt idx="5">
                  <c:v>15.8</c:v>
                </c:pt>
                <c:pt idx="6">
                  <c:v>16.399999999999999</c:v>
                </c:pt>
                <c:pt idx="7">
                  <c:v>18.399999999999999</c:v>
                </c:pt>
                <c:pt idx="8">
                  <c:v>25.6</c:v>
                </c:pt>
                <c:pt idx="9">
                  <c:v>47.2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РХПГ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УФО</c:v>
                </c:pt>
                <c:pt idx="1">
                  <c:v>СКФО</c:v>
                </c:pt>
                <c:pt idx="2">
                  <c:v>ДФО</c:v>
                </c:pt>
                <c:pt idx="3">
                  <c:v>ПФО</c:v>
                </c:pt>
                <c:pt idx="4">
                  <c:v>ЮФО</c:v>
                </c:pt>
                <c:pt idx="5">
                  <c:v>СЗФО</c:v>
                </c:pt>
                <c:pt idx="6">
                  <c:v>РФ</c:v>
                </c:pt>
                <c:pt idx="7">
                  <c:v>СФО</c:v>
                </c:pt>
                <c:pt idx="8">
                  <c:v>ЦФО</c:v>
                </c:pt>
                <c:pt idx="9">
                  <c:v>Москва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10.1</c:v>
                </c:pt>
                <c:pt idx="1">
                  <c:v>9.3000000000000007</c:v>
                </c:pt>
                <c:pt idx="2">
                  <c:v>7.7</c:v>
                </c:pt>
                <c:pt idx="3">
                  <c:v>10.8</c:v>
                </c:pt>
                <c:pt idx="4">
                  <c:v>9</c:v>
                </c:pt>
                <c:pt idx="5">
                  <c:v>15.5</c:v>
                </c:pt>
                <c:pt idx="6">
                  <c:v>16.7</c:v>
                </c:pt>
                <c:pt idx="7">
                  <c:v>11.9</c:v>
                </c:pt>
                <c:pt idx="8">
                  <c:v>32</c:v>
                </c:pt>
                <c:pt idx="9">
                  <c:v>64.099999999999994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189760"/>
        <c:axId val="170419328"/>
        <c:axId val="166672896"/>
      </c:bar3DChart>
      <c:catAx>
        <c:axId val="171189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  <c:crossAx val="170419328"/>
        <c:crosses val="autoZero"/>
        <c:auto val="1"/>
        <c:lblAlgn val="ctr"/>
        <c:lblOffset val="100"/>
        <c:noMultiLvlLbl val="0"/>
      </c:catAx>
      <c:valAx>
        <c:axId val="170419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endParaRPr lang="ru-RU"/>
          </a:p>
        </c:txPr>
        <c:crossAx val="171189760"/>
        <c:crosses val="autoZero"/>
        <c:crossBetween val="between"/>
      </c:valAx>
      <c:serAx>
        <c:axId val="166672896"/>
        <c:scaling>
          <c:orientation val="minMax"/>
        </c:scaling>
        <c:delete val="1"/>
        <c:axPos val="b"/>
        <c:majorTickMark val="out"/>
        <c:minorTickMark val="none"/>
        <c:tickLblPos val="nextTo"/>
        <c:crossAx val="170419328"/>
        <c:crosses val="autoZero"/>
      </c:serAx>
    </c:plotArea>
    <c:legend>
      <c:legendPos val="r"/>
      <c:layout/>
      <c:overlay val="0"/>
      <c:txPr>
        <a:bodyPr/>
        <a:lstStyle/>
        <a:p>
          <a:pPr>
            <a:defRPr sz="1600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операций на 10 000 населения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РФ</c:v>
                </c:pt>
                <c:pt idx="1">
                  <c:v>ЦФО</c:v>
                </c:pt>
                <c:pt idx="2">
                  <c:v>СЗФО</c:v>
                </c:pt>
                <c:pt idx="3">
                  <c:v>ЮФО</c:v>
                </c:pt>
                <c:pt idx="4">
                  <c:v>СКФО</c:v>
                </c:pt>
                <c:pt idx="5">
                  <c:v>ПФО</c:v>
                </c:pt>
                <c:pt idx="6">
                  <c:v>УФО</c:v>
                </c:pt>
                <c:pt idx="7">
                  <c:v>СФО</c:v>
                </c:pt>
                <c:pt idx="8">
                  <c:v>ДФО</c:v>
                </c:pt>
                <c:pt idx="9">
                  <c:v>Москва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146</c:v>
                </c:pt>
                <c:pt idx="1">
                  <c:v>126</c:v>
                </c:pt>
                <c:pt idx="2">
                  <c:v>199</c:v>
                </c:pt>
                <c:pt idx="3">
                  <c:v>101</c:v>
                </c:pt>
                <c:pt idx="4">
                  <c:v>100</c:v>
                </c:pt>
                <c:pt idx="5">
                  <c:v>183</c:v>
                </c:pt>
                <c:pt idx="6">
                  <c:v>181</c:v>
                </c:pt>
                <c:pt idx="7">
                  <c:v>187</c:v>
                </c:pt>
                <c:pt idx="8">
                  <c:v>129</c:v>
                </c:pt>
                <c:pt idx="9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865088"/>
        <c:axId val="170422208"/>
      </c:barChart>
      <c:catAx>
        <c:axId val="171865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70422208"/>
        <c:crosses val="autoZero"/>
        <c:auto val="1"/>
        <c:lblAlgn val="ctr"/>
        <c:lblOffset val="100"/>
        <c:noMultiLvlLbl val="0"/>
      </c:catAx>
      <c:valAx>
        <c:axId val="170422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71865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посещений хирурга на 1 жителя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РФ</c:v>
                </c:pt>
                <c:pt idx="1">
                  <c:v>ЦФО</c:v>
                </c:pt>
                <c:pt idx="2">
                  <c:v>СЗФО</c:v>
                </c:pt>
                <c:pt idx="3">
                  <c:v>ЮФО</c:v>
                </c:pt>
                <c:pt idx="4">
                  <c:v>СКФО</c:v>
                </c:pt>
                <c:pt idx="5">
                  <c:v>ПФО</c:v>
                </c:pt>
                <c:pt idx="6">
                  <c:v>УФО</c:v>
                </c:pt>
                <c:pt idx="7">
                  <c:v>СФО</c:v>
                </c:pt>
                <c:pt idx="8">
                  <c:v>ДФО</c:v>
                </c:pt>
                <c:pt idx="9">
                  <c:v>Москва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0.32</c:v>
                </c:pt>
                <c:pt idx="1">
                  <c:v>0.28999999999999998</c:v>
                </c:pt>
                <c:pt idx="2">
                  <c:v>0.35</c:v>
                </c:pt>
                <c:pt idx="3">
                  <c:v>0.52</c:v>
                </c:pt>
                <c:pt idx="4">
                  <c:v>0.17</c:v>
                </c:pt>
                <c:pt idx="5">
                  <c:v>0.36</c:v>
                </c:pt>
                <c:pt idx="6">
                  <c:v>0.33</c:v>
                </c:pt>
                <c:pt idx="7">
                  <c:v>0.27</c:v>
                </c:pt>
                <c:pt idx="8">
                  <c:v>0.33</c:v>
                </c:pt>
                <c:pt idx="9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296128"/>
        <c:axId val="170423936"/>
      </c:barChart>
      <c:catAx>
        <c:axId val="173296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70423936"/>
        <c:crosses val="autoZero"/>
        <c:auto val="1"/>
        <c:lblAlgn val="ctr"/>
        <c:lblOffset val="100"/>
        <c:noMultiLvlLbl val="0"/>
      </c:catAx>
      <c:valAx>
        <c:axId val="170423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73296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7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sp3d/>
            </c:spPr>
          </c:dPt>
          <c:cat>
            <c:strRef>
              <c:f>Лист1!$A$2:$A$9</c:f>
              <c:strCache>
                <c:ptCount val="8"/>
                <c:pt idx="0">
                  <c:v>Перфоративная язва</c:v>
                </c:pt>
                <c:pt idx="1">
                  <c:v>Ущемленная грыжа</c:v>
                </c:pt>
                <c:pt idx="2">
                  <c:v>О аппендицит</c:v>
                </c:pt>
                <c:pt idx="3">
                  <c:v>ЖК кровотечения</c:v>
                </c:pt>
                <c:pt idx="4">
                  <c:v>непроходимость кишечника</c:v>
                </c:pt>
                <c:pt idx="5">
                  <c:v>О холецистит</c:v>
                </c:pt>
                <c:pt idx="6">
                  <c:v>О панкреатит</c:v>
                </c:pt>
                <c:pt idx="7">
                  <c:v>ВСЕГО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24 часов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Перфоративная язва</c:v>
                </c:pt>
                <c:pt idx="1">
                  <c:v>Ущемленная грыжа</c:v>
                </c:pt>
                <c:pt idx="2">
                  <c:v>О аппендицит</c:v>
                </c:pt>
                <c:pt idx="3">
                  <c:v>ЖК кровотечения</c:v>
                </c:pt>
                <c:pt idx="4">
                  <c:v>непроходимость кишечника</c:v>
                </c:pt>
                <c:pt idx="5">
                  <c:v>О холецистит</c:v>
                </c:pt>
                <c:pt idx="6">
                  <c:v>О панкреатит</c:v>
                </c:pt>
                <c:pt idx="7">
                  <c:v>ВСЕГО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23.4</c:v>
                </c:pt>
                <c:pt idx="1">
                  <c:v>27.8</c:v>
                </c:pt>
                <c:pt idx="2">
                  <c:v>27.8</c:v>
                </c:pt>
                <c:pt idx="3">
                  <c:v>37.6</c:v>
                </c:pt>
                <c:pt idx="4">
                  <c:v>41.8</c:v>
                </c:pt>
                <c:pt idx="5">
                  <c:v>45</c:v>
                </c:pt>
                <c:pt idx="6">
                  <c:v>45.2</c:v>
                </c:pt>
                <c:pt idx="7">
                  <c:v>37.799999999999997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975936"/>
        <c:axId val="158774336"/>
        <c:axId val="0"/>
      </c:bar3DChart>
      <c:catAx>
        <c:axId val="16797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774336"/>
        <c:crosses val="autoZero"/>
        <c:auto val="1"/>
        <c:lblAlgn val="ctr"/>
        <c:lblOffset val="100"/>
        <c:noMultiLvlLbl val="0"/>
      </c:catAx>
      <c:valAx>
        <c:axId val="15877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97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sz="2400" dirty="0" smtClean="0">
                <a:solidFill>
                  <a:srgbClr val="002060"/>
                </a:solidFill>
              </a:rPr>
              <a:t>Летальность по федеральным округам (%)</a:t>
            </a:r>
            <a:endParaRPr lang="ru-RU" sz="24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9.1425633788727381E-3"/>
          <c:y val="5.7172478669028567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3584948926266598E-2"/>
          <c:y val="2.955490639483101E-2"/>
          <c:w val="0.94078005680995924"/>
          <c:h val="0.837444710811169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</c:spPr>
          </c:dPt>
          <c:dPt>
            <c:idx val="7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ДФО</c:v>
                </c:pt>
                <c:pt idx="1">
                  <c:v>СКФО</c:v>
                </c:pt>
                <c:pt idx="2">
                  <c:v>ЦФО</c:v>
                </c:pt>
                <c:pt idx="3">
                  <c:v>СЗФО</c:v>
                </c:pt>
                <c:pt idx="4">
                  <c:v>СФО</c:v>
                </c:pt>
                <c:pt idx="5">
                  <c:v>РФ </c:v>
                </c:pt>
                <c:pt idx="6">
                  <c:v>УФО</c:v>
                </c:pt>
                <c:pt idx="7">
                  <c:v>ПФО</c:v>
                </c:pt>
                <c:pt idx="8">
                  <c:v>ЮФО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0.06</c:v>
                </c:pt>
                <c:pt idx="1">
                  <c:v>0.08</c:v>
                </c:pt>
                <c:pt idx="2">
                  <c:v>0.11</c:v>
                </c:pt>
                <c:pt idx="3">
                  <c:v>0.11</c:v>
                </c:pt>
                <c:pt idx="4">
                  <c:v>0.12</c:v>
                </c:pt>
                <c:pt idx="5">
                  <c:v>0.13</c:v>
                </c:pt>
                <c:pt idx="6">
                  <c:v>0.14000000000000001</c:v>
                </c:pt>
                <c:pt idx="7">
                  <c:v>0.15</c:v>
                </c:pt>
                <c:pt idx="8">
                  <c:v>0.17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24 ч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7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ДФО</c:v>
                </c:pt>
                <c:pt idx="1">
                  <c:v>СКФО</c:v>
                </c:pt>
                <c:pt idx="2">
                  <c:v>ЦФО</c:v>
                </c:pt>
                <c:pt idx="3">
                  <c:v>СЗФО</c:v>
                </c:pt>
                <c:pt idx="4">
                  <c:v>СФО</c:v>
                </c:pt>
                <c:pt idx="5">
                  <c:v>РФ </c:v>
                </c:pt>
                <c:pt idx="6">
                  <c:v>УФО</c:v>
                </c:pt>
                <c:pt idx="7">
                  <c:v>ПФО</c:v>
                </c:pt>
                <c:pt idx="8">
                  <c:v>ЮФО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0.19</c:v>
                </c:pt>
                <c:pt idx="1">
                  <c:v>0.33</c:v>
                </c:pt>
                <c:pt idx="2">
                  <c:v>0.3</c:v>
                </c:pt>
                <c:pt idx="3">
                  <c:v>0.25</c:v>
                </c:pt>
                <c:pt idx="4">
                  <c:v>0.36</c:v>
                </c:pt>
                <c:pt idx="5">
                  <c:v>0.36</c:v>
                </c:pt>
                <c:pt idx="6">
                  <c:v>0.5</c:v>
                </c:pt>
                <c:pt idx="7">
                  <c:v>0.45</c:v>
                </c:pt>
                <c:pt idx="8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333312"/>
        <c:axId val="60293120"/>
        <c:axId val="166916096"/>
      </c:bar3DChart>
      <c:catAx>
        <c:axId val="16833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ru-RU"/>
          </a:p>
        </c:txPr>
        <c:crossAx val="60293120"/>
        <c:crosses val="autoZero"/>
        <c:auto val="1"/>
        <c:lblAlgn val="ctr"/>
        <c:lblOffset val="100"/>
        <c:noMultiLvlLbl val="0"/>
      </c:catAx>
      <c:valAx>
        <c:axId val="602931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ru-RU"/>
          </a:p>
        </c:txPr>
        <c:crossAx val="168333312"/>
        <c:crosses val="autoZero"/>
        <c:crossBetween val="between"/>
      </c:valAx>
      <c:serAx>
        <c:axId val="166916096"/>
        <c:scaling>
          <c:orientation val="minMax"/>
        </c:scaling>
        <c:delete val="1"/>
        <c:axPos val="b"/>
        <c:majorTickMark val="none"/>
        <c:minorTickMark val="none"/>
        <c:tickLblPos val="nextTo"/>
        <c:crossAx val="60293120"/>
        <c:crosses val="autoZero"/>
      </c:ser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2878788408419291"/>
          <c:y val="0.79913179866451634"/>
          <c:w val="0.3450191382327209"/>
          <c:h val="9.0865641560984381E-2"/>
        </c:manualLayout>
      </c:layout>
      <c:overlay val="0"/>
      <c:txPr>
        <a:bodyPr rot="0" vert="horz"/>
        <a:lstStyle/>
        <a:p>
          <a:pPr>
            <a:defRPr sz="16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rgbClr val="002060"/>
                </a:solidFill>
              </a:rPr>
              <a:t>Летальность по федеральным округам (%)</a:t>
            </a:r>
            <a:endParaRPr lang="ru-RU" sz="2400" b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1.0140897351773349E-3"/>
          <c:y val="4.516711833785004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288502548960229E-2"/>
          <c:y val="4.6211830228538503E-2"/>
          <c:w val="0.93200209574163806"/>
          <c:h val="0.673834946190669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</c:dPt>
          <c:dPt>
            <c:idx val="4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СКФО</c:v>
                </c:pt>
                <c:pt idx="1">
                  <c:v>ЦФО</c:v>
                </c:pt>
                <c:pt idx="2">
                  <c:v>УФО</c:v>
                </c:pt>
                <c:pt idx="3">
                  <c:v>РФ</c:v>
                </c:pt>
                <c:pt idx="4">
                  <c:v>ПФО</c:v>
                </c:pt>
                <c:pt idx="5">
                  <c:v>ДФО</c:v>
                </c:pt>
                <c:pt idx="6">
                  <c:v>ЮФО</c:v>
                </c:pt>
                <c:pt idx="7">
                  <c:v>СФО</c:v>
                </c:pt>
                <c:pt idx="8">
                  <c:v>СЗФО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8.3000000000000007</c:v>
                </c:pt>
                <c:pt idx="1">
                  <c:v>8.6999999999999993</c:v>
                </c:pt>
                <c:pt idx="2">
                  <c:v>9.1999999999999993</c:v>
                </c:pt>
                <c:pt idx="3">
                  <c:v>9.6999999999999993</c:v>
                </c:pt>
                <c:pt idx="4">
                  <c:v>9.9</c:v>
                </c:pt>
                <c:pt idx="5">
                  <c:v>10.1</c:v>
                </c:pt>
                <c:pt idx="6">
                  <c:v>10.1</c:v>
                </c:pt>
                <c:pt idx="7">
                  <c:v>10.8</c:v>
                </c:pt>
                <c:pt idx="8">
                  <c:v>11.3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24 часов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СКФО</c:v>
                </c:pt>
                <c:pt idx="1">
                  <c:v>ЦФО</c:v>
                </c:pt>
                <c:pt idx="2">
                  <c:v>УФО</c:v>
                </c:pt>
                <c:pt idx="3">
                  <c:v>РФ</c:v>
                </c:pt>
                <c:pt idx="4">
                  <c:v>ПФО</c:v>
                </c:pt>
                <c:pt idx="5">
                  <c:v>ДФО</c:v>
                </c:pt>
                <c:pt idx="6">
                  <c:v>ЮФО</c:v>
                </c:pt>
                <c:pt idx="7">
                  <c:v>СФО</c:v>
                </c:pt>
                <c:pt idx="8">
                  <c:v>СЗФО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38.5</c:v>
                </c:pt>
                <c:pt idx="1">
                  <c:v>22.2</c:v>
                </c:pt>
                <c:pt idx="2">
                  <c:v>18</c:v>
                </c:pt>
                <c:pt idx="3">
                  <c:v>25.8</c:v>
                </c:pt>
                <c:pt idx="4">
                  <c:v>29.7</c:v>
                </c:pt>
                <c:pt idx="5">
                  <c:v>22.9</c:v>
                </c:pt>
                <c:pt idx="6">
                  <c:v>25.3</c:v>
                </c:pt>
                <c:pt idx="7">
                  <c:v>31.2</c:v>
                </c:pt>
                <c:pt idx="8">
                  <c:v>25.8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707904"/>
        <c:axId val="60297152"/>
        <c:axId val="166919296"/>
      </c:bar3DChart>
      <c:catAx>
        <c:axId val="17170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297152"/>
        <c:crosses val="autoZero"/>
        <c:auto val="1"/>
        <c:lblAlgn val="ctr"/>
        <c:lblOffset val="100"/>
        <c:noMultiLvlLbl val="0"/>
      </c:catAx>
      <c:valAx>
        <c:axId val="6029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07904"/>
        <c:crosses val="autoZero"/>
        <c:crossBetween val="between"/>
      </c:valAx>
      <c:serAx>
        <c:axId val="166919296"/>
        <c:scaling>
          <c:orientation val="minMax"/>
        </c:scaling>
        <c:delete val="1"/>
        <c:axPos val="b"/>
        <c:majorTickMark val="none"/>
        <c:minorTickMark val="none"/>
        <c:tickLblPos val="nextTo"/>
        <c:crossAx val="60297152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960715622686588"/>
          <c:y val="0.73333351115663381"/>
          <c:w val="0.35194118989333062"/>
          <c:h val="7.15183086870238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773420127879133E-2"/>
          <c:y val="0.35655484595410203"/>
          <c:w val="0.73281562183325866"/>
          <c:h val="0.5680660944841231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Pt>
            <c:idx val="2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4.28541469232494E-3"/>
                  <c:y val="5.8637540584565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140610192437054E-3"/>
                  <c:y val="5.8637540584565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6.0983042207948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713536730811957E-3"/>
                  <c:y val="6.5674045454713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71353673081235E-3"/>
                  <c:y val="7.0365048701478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071353673081235E-3"/>
                  <c:y val="7.7401553571626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2140610192437054E-3"/>
                  <c:y val="8.2092556818391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071353673081235E-3"/>
                  <c:y val="8.912906168853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4280376799304749E-3"/>
                  <c:y val="8.6783560065156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СКФО</c:v>
                </c:pt>
                <c:pt idx="1">
                  <c:v>ЦФО</c:v>
                </c:pt>
                <c:pt idx="2">
                  <c:v>ПФО</c:v>
                </c:pt>
                <c:pt idx="3">
                  <c:v>ЮФО</c:v>
                </c:pt>
                <c:pt idx="4">
                  <c:v>РФ</c:v>
                </c:pt>
                <c:pt idx="5">
                  <c:v>УФО</c:v>
                </c:pt>
                <c:pt idx="6">
                  <c:v>СФО</c:v>
                </c:pt>
                <c:pt idx="7">
                  <c:v>ДФО</c:v>
                </c:pt>
                <c:pt idx="8">
                  <c:v>СЗФО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2.2999999999999998</c:v>
                </c:pt>
                <c:pt idx="1">
                  <c:v>2.5</c:v>
                </c:pt>
                <c:pt idx="2">
                  <c:v>2.5</c:v>
                </c:pt>
                <c:pt idx="3">
                  <c:v>2.7</c:v>
                </c:pt>
                <c:pt idx="4">
                  <c:v>2.8</c:v>
                </c:pt>
                <c:pt idx="5">
                  <c:v>3.3</c:v>
                </c:pt>
                <c:pt idx="6">
                  <c:v>3.4</c:v>
                </c:pt>
                <c:pt idx="7">
                  <c:v>4</c:v>
                </c:pt>
                <c:pt idx="8">
                  <c:v>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24 часов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Pt>
            <c:idx val="2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СКФО</c:v>
                </c:pt>
                <c:pt idx="1">
                  <c:v>ЦФО</c:v>
                </c:pt>
                <c:pt idx="2">
                  <c:v>ПФО</c:v>
                </c:pt>
                <c:pt idx="3">
                  <c:v>ЮФО</c:v>
                </c:pt>
                <c:pt idx="4">
                  <c:v>РФ</c:v>
                </c:pt>
                <c:pt idx="5">
                  <c:v>УФО</c:v>
                </c:pt>
                <c:pt idx="6">
                  <c:v>СФО</c:v>
                </c:pt>
                <c:pt idx="7">
                  <c:v>ДФО</c:v>
                </c:pt>
                <c:pt idx="8">
                  <c:v>СЗФО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7.3</c:v>
                </c:pt>
                <c:pt idx="1">
                  <c:v>6.9</c:v>
                </c:pt>
                <c:pt idx="2">
                  <c:v>6.8</c:v>
                </c:pt>
                <c:pt idx="3">
                  <c:v>7.7</c:v>
                </c:pt>
                <c:pt idx="4">
                  <c:v>7.3</c:v>
                </c:pt>
                <c:pt idx="5">
                  <c:v>9.6</c:v>
                </c:pt>
                <c:pt idx="6">
                  <c:v>5.8</c:v>
                </c:pt>
                <c:pt idx="7">
                  <c:v>9.1</c:v>
                </c:pt>
                <c:pt idx="8">
                  <c:v>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810816"/>
        <c:axId val="60298880"/>
        <c:axId val="166916736"/>
      </c:bar3DChart>
      <c:catAx>
        <c:axId val="171810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ru-RU"/>
          </a:p>
        </c:txPr>
        <c:crossAx val="60298880"/>
        <c:crosses val="autoZero"/>
        <c:auto val="1"/>
        <c:lblAlgn val="ctr"/>
        <c:lblOffset val="100"/>
        <c:noMultiLvlLbl val="0"/>
      </c:catAx>
      <c:valAx>
        <c:axId val="60298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ru-RU"/>
          </a:p>
        </c:txPr>
        <c:crossAx val="171810816"/>
        <c:crosses val="autoZero"/>
        <c:crossBetween val="between"/>
      </c:valAx>
      <c:serAx>
        <c:axId val="166916736"/>
        <c:scaling>
          <c:orientation val="minMax"/>
        </c:scaling>
        <c:delete val="1"/>
        <c:axPos val="b"/>
        <c:majorTickMark val="out"/>
        <c:minorTickMark val="none"/>
        <c:tickLblPos val="nextTo"/>
        <c:crossAx val="60298880"/>
        <c:crosses val="autoZero"/>
      </c:serAx>
    </c:plotArea>
    <c:legend>
      <c:legendPos val="r"/>
      <c:layout>
        <c:manualLayout>
          <c:xMode val="edge"/>
          <c:yMode val="edge"/>
          <c:x val="0.19888280380087761"/>
          <c:y val="0.86779829799469133"/>
          <c:w val="0.33837545765640981"/>
          <c:h val="0.13010247723286927"/>
        </c:manualLayout>
      </c:layout>
      <c:overlay val="0"/>
      <c:txPr>
        <a:bodyPr/>
        <a:lstStyle/>
        <a:p>
          <a:pPr>
            <a:defRPr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666522854960719E-2"/>
          <c:y val="6.1193275747205726E-2"/>
          <c:w val="0.7703642207767506"/>
          <c:h val="0.8585506343106419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2.2201077783660975E-3"/>
                  <c:y val="2.4928776326847931E-3"/>
                </c:manualLayout>
              </c:layout>
              <c:spPr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502694459152917E-3"/>
                  <c:y val="-2.4928776326849761E-3"/>
                </c:manualLayout>
              </c:layout>
              <c:spPr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402155567321924E-3"/>
                  <c:y val="4.4871797388327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5502694459152509E-3"/>
                  <c:y val="4.4871797388327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201077783661179E-3"/>
                  <c:y val="4.4871797388327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2201077783661179E-3"/>
                  <c:y val="5.2350430286382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4402155567322323E-3"/>
                  <c:y val="5.2350430286382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2201077783660359E-3"/>
                  <c:y val="5.2350430286382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3.3301616675491747E-3"/>
                  <c:y val="7.9772084245916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УФО</c:v>
                </c:pt>
                <c:pt idx="1">
                  <c:v>ДФО</c:v>
                </c:pt>
                <c:pt idx="2">
                  <c:v>СЗФО</c:v>
                </c:pt>
                <c:pt idx="3">
                  <c:v>СКФО</c:v>
                </c:pt>
                <c:pt idx="4">
                  <c:v>СФО</c:v>
                </c:pt>
                <c:pt idx="5">
                  <c:v>РФ</c:v>
                </c:pt>
                <c:pt idx="6">
                  <c:v>ПФО</c:v>
                </c:pt>
                <c:pt idx="7">
                  <c:v>ЦФО</c:v>
                </c:pt>
                <c:pt idx="8">
                  <c:v>ЮФО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19.100000000000001</c:v>
                </c:pt>
                <c:pt idx="1">
                  <c:v>19.5</c:v>
                </c:pt>
                <c:pt idx="2">
                  <c:v>22.5</c:v>
                </c:pt>
                <c:pt idx="3">
                  <c:v>23.5</c:v>
                </c:pt>
                <c:pt idx="4">
                  <c:v>25.8</c:v>
                </c:pt>
                <c:pt idx="5">
                  <c:v>30.1</c:v>
                </c:pt>
                <c:pt idx="6">
                  <c:v>30.9</c:v>
                </c:pt>
                <c:pt idx="7">
                  <c:v>31.9</c:v>
                </c:pt>
                <c:pt idx="8">
                  <c:v>51.3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Плановые операции на 100 тыс. населения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1.1100538891830585E-3"/>
                  <c:y val="9.4729350042025609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УФО</c:v>
                </c:pt>
                <c:pt idx="1">
                  <c:v>ДФО</c:v>
                </c:pt>
                <c:pt idx="2">
                  <c:v>СЗФО</c:v>
                </c:pt>
                <c:pt idx="3">
                  <c:v>СКФО</c:v>
                </c:pt>
                <c:pt idx="4">
                  <c:v>СФО</c:v>
                </c:pt>
                <c:pt idx="5">
                  <c:v>РФ</c:v>
                </c:pt>
                <c:pt idx="6">
                  <c:v>ПФО</c:v>
                </c:pt>
                <c:pt idx="7">
                  <c:v>ЦФО</c:v>
                </c:pt>
                <c:pt idx="8">
                  <c:v>ЮФО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297.8</c:v>
                </c:pt>
                <c:pt idx="1">
                  <c:v>129</c:v>
                </c:pt>
                <c:pt idx="2">
                  <c:v>183.4</c:v>
                </c:pt>
                <c:pt idx="3">
                  <c:v>133.19999999999999</c:v>
                </c:pt>
                <c:pt idx="4">
                  <c:v>237.8</c:v>
                </c:pt>
                <c:pt idx="5">
                  <c:v>168.6</c:v>
                </c:pt>
                <c:pt idx="6">
                  <c:v>217.4</c:v>
                </c:pt>
                <c:pt idx="7">
                  <c:v>135.30000000000001</c:v>
                </c:pt>
                <c:pt idx="8">
                  <c:v>133.80000000000001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9737728"/>
        <c:axId val="96365376"/>
        <c:axId val="166918016"/>
      </c:bar3DChart>
      <c:catAx>
        <c:axId val="16973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ru-RU"/>
          </a:p>
        </c:txPr>
        <c:crossAx val="96365376"/>
        <c:crosses val="autoZero"/>
        <c:auto val="1"/>
        <c:lblAlgn val="ctr"/>
        <c:lblOffset val="100"/>
        <c:noMultiLvlLbl val="0"/>
      </c:catAx>
      <c:valAx>
        <c:axId val="96365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169737728"/>
        <c:crosses val="autoZero"/>
        <c:crossBetween val="between"/>
      </c:valAx>
      <c:serAx>
        <c:axId val="166918016"/>
        <c:scaling>
          <c:orientation val="minMax"/>
        </c:scaling>
        <c:delete val="1"/>
        <c:axPos val="b"/>
        <c:majorTickMark val="out"/>
        <c:minorTickMark val="none"/>
        <c:tickLblPos val="nextTo"/>
        <c:crossAx val="96365376"/>
        <c:crosses val="autoZero"/>
      </c:serAx>
    </c:plotArea>
    <c:legend>
      <c:legendPos val="r"/>
      <c:layout>
        <c:manualLayout>
          <c:xMode val="edge"/>
          <c:yMode val="edge"/>
          <c:x val="2.4876183955266473E-2"/>
          <c:y val="0.81884652490797083"/>
          <c:w val="0.5163798546920767"/>
          <c:h val="0.18115347509202923"/>
        </c:manualLayout>
      </c:layout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094780210360712E-2"/>
          <c:y val="6.4094803780789925E-2"/>
          <c:w val="0.78841278615007548"/>
          <c:h val="0.850663636985256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летальность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9"/>
                <c:pt idx="0">
                  <c:v>СКФО</c:v>
                </c:pt>
                <c:pt idx="1">
                  <c:v>ЦФО</c:v>
                </c:pt>
                <c:pt idx="2">
                  <c:v>ПФО</c:v>
                </c:pt>
                <c:pt idx="3">
                  <c:v>РФ</c:v>
                </c:pt>
                <c:pt idx="4">
                  <c:v>СФО</c:v>
                </c:pt>
                <c:pt idx="5">
                  <c:v>ЮФО</c:v>
                </c:pt>
                <c:pt idx="6">
                  <c:v>ДФО</c:v>
                </c:pt>
                <c:pt idx="7">
                  <c:v>УФО</c:v>
                </c:pt>
                <c:pt idx="8">
                  <c:v>СЗФО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4.0999999999999996</c:v>
                </c:pt>
                <c:pt idx="1">
                  <c:v>4.7</c:v>
                </c:pt>
                <c:pt idx="2">
                  <c:v>5</c:v>
                </c:pt>
                <c:pt idx="3">
                  <c:v>5.6</c:v>
                </c:pt>
                <c:pt idx="4">
                  <c:v>5.6</c:v>
                </c:pt>
                <c:pt idx="5">
                  <c:v>6.2</c:v>
                </c:pt>
                <c:pt idx="6">
                  <c:v>7</c:v>
                </c:pt>
                <c:pt idx="7">
                  <c:v>7.1</c:v>
                </c:pt>
                <c:pt idx="8">
                  <c:v>8.8000000000000007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оперативная активность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9"/>
                <c:pt idx="0">
                  <c:v>СКФО</c:v>
                </c:pt>
                <c:pt idx="1">
                  <c:v>ЦФО</c:v>
                </c:pt>
                <c:pt idx="2">
                  <c:v>ПФО</c:v>
                </c:pt>
                <c:pt idx="3">
                  <c:v>РФ</c:v>
                </c:pt>
                <c:pt idx="4">
                  <c:v>СФО</c:v>
                </c:pt>
                <c:pt idx="5">
                  <c:v>ЮФО</c:v>
                </c:pt>
                <c:pt idx="6">
                  <c:v>ДФО</c:v>
                </c:pt>
                <c:pt idx="7">
                  <c:v>УФО</c:v>
                </c:pt>
                <c:pt idx="8">
                  <c:v>СЗФО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46.6</c:v>
                </c:pt>
                <c:pt idx="1">
                  <c:v>49.6</c:v>
                </c:pt>
                <c:pt idx="2">
                  <c:v>49.8</c:v>
                </c:pt>
                <c:pt idx="3">
                  <c:v>52.7</c:v>
                </c:pt>
                <c:pt idx="4">
                  <c:v>56.7</c:v>
                </c:pt>
                <c:pt idx="5">
                  <c:v>56.9</c:v>
                </c:pt>
                <c:pt idx="6">
                  <c:v>44.5</c:v>
                </c:pt>
                <c:pt idx="7">
                  <c:v>52.3</c:v>
                </c:pt>
                <c:pt idx="8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9984000"/>
        <c:axId val="96367104"/>
        <c:axId val="171832576"/>
      </c:bar3DChart>
      <c:catAx>
        <c:axId val="169984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ru-RU"/>
          </a:p>
        </c:txPr>
        <c:crossAx val="96367104"/>
        <c:crosses val="autoZero"/>
        <c:auto val="1"/>
        <c:lblAlgn val="ctr"/>
        <c:lblOffset val="100"/>
        <c:noMultiLvlLbl val="0"/>
      </c:catAx>
      <c:valAx>
        <c:axId val="96367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ru-RU"/>
          </a:p>
        </c:txPr>
        <c:crossAx val="169984000"/>
        <c:crosses val="autoZero"/>
        <c:crossBetween val="between"/>
      </c:valAx>
      <c:serAx>
        <c:axId val="171832576"/>
        <c:scaling>
          <c:orientation val="minMax"/>
        </c:scaling>
        <c:delete val="1"/>
        <c:axPos val="b"/>
        <c:majorTickMark val="out"/>
        <c:minorTickMark val="none"/>
        <c:tickLblPos val="nextTo"/>
        <c:crossAx val="96367104"/>
        <c:crosses val="autoZero"/>
      </c:serAx>
    </c:plotArea>
    <c:legend>
      <c:legendPos val="r"/>
      <c:layout>
        <c:manualLayout>
          <c:xMode val="edge"/>
          <c:yMode val="edge"/>
          <c:x val="0.81424754570147218"/>
          <c:y val="0.2247941647387269"/>
          <c:w val="0.18575245429852785"/>
          <c:h val="0.29042315602333274"/>
        </c:manualLayout>
      </c:layout>
      <c:overlay val="0"/>
      <c:txPr>
        <a:bodyPr/>
        <a:lstStyle/>
        <a:p>
          <a:pPr>
            <a:defRPr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летальность 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УФО</c:v>
                </c:pt>
                <c:pt idx="1">
                  <c:v>ПФО</c:v>
                </c:pt>
                <c:pt idx="2">
                  <c:v>ЮФО</c:v>
                </c:pt>
                <c:pt idx="3">
                  <c:v>СКФО</c:v>
                </c:pt>
                <c:pt idx="4">
                  <c:v>СЗФО</c:v>
                </c:pt>
                <c:pt idx="5">
                  <c:v>РФ</c:v>
                </c:pt>
                <c:pt idx="6">
                  <c:v>СФО</c:v>
                </c:pt>
                <c:pt idx="7">
                  <c:v>ЦФО</c:v>
                </c:pt>
                <c:pt idx="8">
                  <c:v>ДФО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0.70000000000000007</c:v>
                </c:pt>
                <c:pt idx="1">
                  <c:v>1</c:v>
                </c:pt>
                <c:pt idx="2">
                  <c:v>0.9</c:v>
                </c:pt>
                <c:pt idx="3">
                  <c:v>0.5</c:v>
                </c:pt>
                <c:pt idx="4">
                  <c:v>1.8</c:v>
                </c:pt>
                <c:pt idx="5">
                  <c:v>1</c:v>
                </c:pt>
                <c:pt idx="6">
                  <c:v>1.3</c:v>
                </c:pt>
                <c:pt idx="7">
                  <c:v>0.8</c:v>
                </c:pt>
                <c:pt idx="8">
                  <c:v>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оперативная активность </c:v>
                </c:pt>
              </c:strCache>
            </c:strRef>
          </c:tx>
          <c:invertIfNegative val="0"/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УФО</c:v>
                </c:pt>
                <c:pt idx="1">
                  <c:v>ПФО</c:v>
                </c:pt>
                <c:pt idx="2">
                  <c:v>ЮФО</c:v>
                </c:pt>
                <c:pt idx="3">
                  <c:v>СКФО</c:v>
                </c:pt>
                <c:pt idx="4">
                  <c:v>СЗФО</c:v>
                </c:pt>
                <c:pt idx="5">
                  <c:v>РФ</c:v>
                </c:pt>
                <c:pt idx="6">
                  <c:v>СФО</c:v>
                </c:pt>
                <c:pt idx="7">
                  <c:v>ЦФО</c:v>
                </c:pt>
                <c:pt idx="8">
                  <c:v>ДФО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69.3</c:v>
                </c:pt>
                <c:pt idx="1">
                  <c:v>63.6</c:v>
                </c:pt>
                <c:pt idx="2">
                  <c:v>61.2</c:v>
                </c:pt>
                <c:pt idx="3">
                  <c:v>60.2</c:v>
                </c:pt>
                <c:pt idx="4">
                  <c:v>59.9</c:v>
                </c:pt>
                <c:pt idx="5">
                  <c:v>59.8</c:v>
                </c:pt>
                <c:pt idx="6">
                  <c:v>57.1</c:v>
                </c:pt>
                <c:pt idx="7">
                  <c:v>55.8</c:v>
                </c:pt>
                <c:pt idx="8">
                  <c:v>41.5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215936"/>
        <c:axId val="170062912"/>
        <c:axId val="171833216"/>
      </c:bar3DChart>
      <c:catAx>
        <c:axId val="170215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ru-RU"/>
          </a:p>
        </c:txPr>
        <c:crossAx val="170062912"/>
        <c:crosses val="autoZero"/>
        <c:auto val="1"/>
        <c:lblAlgn val="ctr"/>
        <c:lblOffset val="100"/>
        <c:noMultiLvlLbl val="0"/>
      </c:catAx>
      <c:valAx>
        <c:axId val="170062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ru-RU"/>
          </a:p>
        </c:txPr>
        <c:crossAx val="170215936"/>
        <c:crosses val="autoZero"/>
        <c:crossBetween val="between"/>
      </c:valAx>
      <c:serAx>
        <c:axId val="171833216"/>
        <c:scaling>
          <c:orientation val="minMax"/>
        </c:scaling>
        <c:delete val="1"/>
        <c:axPos val="b"/>
        <c:majorTickMark val="out"/>
        <c:minorTickMark val="none"/>
        <c:tickLblPos val="nextTo"/>
        <c:crossAx val="170062912"/>
        <c:crosses val="autoZero"/>
      </c:serAx>
    </c:plotArea>
    <c:legend>
      <c:legendPos val="r"/>
      <c:layout>
        <c:manualLayout>
          <c:xMode val="edge"/>
          <c:yMode val="edge"/>
          <c:x val="0.72369626908673768"/>
          <c:y val="0.21477908894757455"/>
          <c:w val="0.24410947263523283"/>
          <c:h val="0.40006648991560945"/>
        </c:manualLayout>
      </c:layout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323860374718302E-2"/>
          <c:y val="6.4752388204775801E-2"/>
          <c:w val="0.67586260542974508"/>
          <c:h val="0.83307666194081753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летальность (%)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3.3003303188872714E-3"/>
                  <c:y val="5.241771553689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004404251830088E-3"/>
                  <c:y val="6.5522144421124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004404251830305E-3"/>
                  <c:y val="7.2074358863237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300330318887231E-3"/>
                  <c:y val="6.2246037200068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4004404251830305E-3"/>
                  <c:y val="6.8798251642180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2001335897484996E-3"/>
                  <c:y val="8.8454894968518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6.8798251642180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0673809177627795E-17"/>
                  <c:y val="8.1902680526405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8.0673809177627795E-17"/>
                  <c:y val="7.8626573305349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СКФО</c:v>
                </c:pt>
                <c:pt idx="1">
                  <c:v>ЮФО</c:v>
                </c:pt>
                <c:pt idx="2">
                  <c:v>ПФО</c:v>
                </c:pt>
                <c:pt idx="3">
                  <c:v>ДФО</c:v>
                </c:pt>
                <c:pt idx="4">
                  <c:v>РФ</c:v>
                </c:pt>
                <c:pt idx="5">
                  <c:v>СЗФО</c:v>
                </c:pt>
                <c:pt idx="6">
                  <c:v>ЦФО</c:v>
                </c:pt>
                <c:pt idx="7">
                  <c:v>СФО</c:v>
                </c:pt>
                <c:pt idx="8">
                  <c:v>УФО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1.5</c:v>
                </c:pt>
                <c:pt idx="1">
                  <c:v>1.9000000000000001</c:v>
                </c:pt>
                <c:pt idx="2">
                  <c:v>3</c:v>
                </c:pt>
                <c:pt idx="3">
                  <c:v>2.7</c:v>
                </c:pt>
                <c:pt idx="4">
                  <c:v>2.7</c:v>
                </c:pt>
                <c:pt idx="5">
                  <c:v>3.8</c:v>
                </c:pt>
                <c:pt idx="6">
                  <c:v>2.5</c:v>
                </c:pt>
                <c:pt idx="7">
                  <c:v>3.5</c:v>
                </c:pt>
                <c:pt idx="8">
                  <c:v>3.2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оперативная активность (%)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3.3003303188872714E-3"/>
                  <c:y val="3.27610722105623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9.8283216631687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002202125915153E-3"/>
                  <c:y val="-3.27610722105623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3003303188872714E-3"/>
                  <c:y val="-6.55221444211247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5005505314787853E-3"/>
                  <c:y val="-1.6380536105281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3003303188872714E-3"/>
                  <c:y val="-1.6380536105281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100023483452661E-3"/>
                  <c:y val="-3.27610722105623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7007707440702993E-3"/>
                  <c:y val="-6.55247240331098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9.9009909566618939E-3"/>
                  <c:y val="-1.3104428884224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Лист1!$A$2:$A$10</c:f>
              <c:strCache>
                <c:ptCount val="9"/>
                <c:pt idx="0">
                  <c:v>СКФО</c:v>
                </c:pt>
                <c:pt idx="1">
                  <c:v>ЮФО</c:v>
                </c:pt>
                <c:pt idx="2">
                  <c:v>ПФО</c:v>
                </c:pt>
                <c:pt idx="3">
                  <c:v>ДФО</c:v>
                </c:pt>
                <c:pt idx="4">
                  <c:v>РФ</c:v>
                </c:pt>
                <c:pt idx="5">
                  <c:v>СЗФО</c:v>
                </c:pt>
                <c:pt idx="6">
                  <c:v>ЦФО</c:v>
                </c:pt>
                <c:pt idx="7">
                  <c:v>СФО</c:v>
                </c:pt>
                <c:pt idx="8">
                  <c:v>УФО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6.5</c:v>
                </c:pt>
                <c:pt idx="1">
                  <c:v>6.8</c:v>
                </c:pt>
                <c:pt idx="2">
                  <c:v>8.1</c:v>
                </c:pt>
                <c:pt idx="3">
                  <c:v>10.7</c:v>
                </c:pt>
                <c:pt idx="4">
                  <c:v>11.2</c:v>
                </c:pt>
                <c:pt idx="5">
                  <c:v>11.9</c:v>
                </c:pt>
                <c:pt idx="6">
                  <c:v>12.9</c:v>
                </c:pt>
                <c:pt idx="7" formatCode="0.0">
                  <c:v>15.7</c:v>
                </c:pt>
                <c:pt idx="8">
                  <c:v>19.7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509824"/>
        <c:axId val="158090368"/>
        <c:axId val="166670976"/>
      </c:bar3DChart>
      <c:catAx>
        <c:axId val="170509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ru-RU"/>
          </a:p>
        </c:txPr>
        <c:crossAx val="158090368"/>
        <c:crosses val="autoZero"/>
        <c:auto val="1"/>
        <c:lblAlgn val="ctr"/>
        <c:lblOffset val="100"/>
        <c:noMultiLvlLbl val="0"/>
      </c:catAx>
      <c:valAx>
        <c:axId val="158090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ru-RU"/>
          </a:p>
        </c:txPr>
        <c:crossAx val="170509824"/>
        <c:crosses val="autoZero"/>
        <c:crossBetween val="between"/>
      </c:valAx>
      <c:serAx>
        <c:axId val="166670976"/>
        <c:scaling>
          <c:orientation val="minMax"/>
        </c:scaling>
        <c:delete val="1"/>
        <c:axPos val="b"/>
        <c:majorTickMark val="out"/>
        <c:minorTickMark val="none"/>
        <c:tickLblPos val="nextTo"/>
        <c:crossAx val="158090368"/>
        <c:crosses val="autoZero"/>
      </c:serAx>
      <c:spPr>
        <a:solidFill>
          <a:schemeClr val="bg1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7165887681876566"/>
          <c:y val="0.38733596247386864"/>
          <c:w val="0.26411166238850881"/>
          <c:h val="0.22117128829949914"/>
        </c:manualLayout>
      </c:layout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DDB08A-C3B4-4BDE-AE5F-065A9785AAD8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328631-E1FC-426C-A1D9-23DA44BA259D}">
      <dgm:prSet custT="1"/>
      <dgm:spPr>
        <a:solidFill>
          <a:schemeClr val="accent1"/>
        </a:solidFill>
      </dgm:spPr>
      <dgm:t>
        <a:bodyPr/>
        <a:lstStyle/>
        <a:p>
          <a:pPr algn="l"/>
          <a:r>
            <a:rPr lang="ru-RU" sz="2000" b="1" dirty="0" smtClean="0">
              <a:solidFill>
                <a:schemeClr val="bg1"/>
              </a:solidFill>
            </a:rPr>
            <a:t>Главные внештатные хирурги субъектов РФ - 85</a:t>
          </a:r>
          <a:endParaRPr lang="ru-RU" sz="2000" b="1" dirty="0">
            <a:solidFill>
              <a:schemeClr val="bg1"/>
            </a:solidFill>
          </a:endParaRPr>
        </a:p>
      </dgm:t>
    </dgm:pt>
    <dgm:pt modelId="{66B51EAA-571D-4840-926A-50EE7D930AF9}" type="parTrans" cxnId="{8E642D06-FC77-4D7F-9C03-47EFDF63A6AF}">
      <dgm:prSet/>
      <dgm:spPr/>
      <dgm:t>
        <a:bodyPr/>
        <a:lstStyle/>
        <a:p>
          <a:pPr algn="l"/>
          <a:endParaRPr lang="ru-RU" sz="1800" b="1"/>
        </a:p>
      </dgm:t>
    </dgm:pt>
    <dgm:pt modelId="{6D277D0B-A9A8-4964-9106-2B5F76E65D48}" type="sibTrans" cxnId="{8E642D06-FC77-4D7F-9C03-47EFDF63A6AF}">
      <dgm:prSet/>
      <dgm:spPr/>
      <dgm:t>
        <a:bodyPr/>
        <a:lstStyle/>
        <a:p>
          <a:pPr algn="l"/>
          <a:endParaRPr lang="ru-RU" sz="1800" b="1"/>
        </a:p>
      </dgm:t>
    </dgm:pt>
    <dgm:pt modelId="{37E7958B-E333-499F-AB82-5315A5FEAEE4}">
      <dgm:prSet custT="1"/>
      <dgm:spPr>
        <a:solidFill>
          <a:schemeClr val="accent1"/>
        </a:solidFill>
      </dgm:spPr>
      <dgm:t>
        <a:bodyPr/>
        <a:lstStyle/>
        <a:p>
          <a:pPr algn="l"/>
          <a:r>
            <a:rPr lang="ru-RU" sz="2000" b="1" dirty="0" smtClean="0">
              <a:solidFill>
                <a:schemeClr val="bg1"/>
              </a:solidFill>
            </a:rPr>
            <a:t>Главные внештатные </a:t>
          </a:r>
          <a:r>
            <a:rPr lang="ru-RU" sz="2000" b="1" dirty="0" err="1" smtClean="0">
              <a:solidFill>
                <a:schemeClr val="bg1"/>
              </a:solidFill>
            </a:rPr>
            <a:t>эндоскописты</a:t>
          </a:r>
          <a:r>
            <a:rPr lang="ru-RU" sz="2000" b="1" dirty="0" smtClean="0">
              <a:solidFill>
                <a:schemeClr val="bg1"/>
              </a:solidFill>
            </a:rPr>
            <a:t> субъектов РФ </a:t>
          </a:r>
          <a:r>
            <a:rPr lang="ru-RU" sz="2000" b="1" dirty="0">
              <a:solidFill>
                <a:schemeClr val="bg1"/>
              </a:solidFill>
            </a:rPr>
            <a:t>- </a:t>
          </a:r>
          <a:r>
            <a:rPr lang="ru-RU" sz="2000" b="1" dirty="0" smtClean="0">
              <a:solidFill>
                <a:schemeClr val="bg1"/>
              </a:solidFill>
            </a:rPr>
            <a:t>85</a:t>
          </a:r>
          <a:endParaRPr lang="ru-RU" sz="2000" b="1" dirty="0">
            <a:solidFill>
              <a:schemeClr val="bg1"/>
            </a:solidFill>
          </a:endParaRPr>
        </a:p>
      </dgm:t>
    </dgm:pt>
    <dgm:pt modelId="{E0E7CE16-27DF-43AA-8264-015ACC57A417}" type="parTrans" cxnId="{73D09F50-DA79-43D7-8784-5276F94E1EBF}">
      <dgm:prSet/>
      <dgm:spPr/>
      <dgm:t>
        <a:bodyPr/>
        <a:lstStyle/>
        <a:p>
          <a:pPr algn="l"/>
          <a:endParaRPr lang="ru-RU" sz="1800" b="1"/>
        </a:p>
      </dgm:t>
    </dgm:pt>
    <dgm:pt modelId="{4EB68988-FAF8-4B29-8817-48C657A7D205}" type="sibTrans" cxnId="{73D09F50-DA79-43D7-8784-5276F94E1EBF}">
      <dgm:prSet/>
      <dgm:spPr/>
      <dgm:t>
        <a:bodyPr/>
        <a:lstStyle/>
        <a:p>
          <a:pPr algn="l"/>
          <a:endParaRPr lang="ru-RU" sz="1800" b="1"/>
        </a:p>
      </dgm:t>
    </dgm:pt>
    <dgm:pt modelId="{879319AF-DC2D-46FD-9D6B-76E20C1C868E}">
      <dgm:prSet custT="1"/>
      <dgm:spPr>
        <a:solidFill>
          <a:schemeClr val="accent1"/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bg1"/>
              </a:solidFill>
            </a:rPr>
            <a:t>Главные внештатные </a:t>
          </a:r>
          <a:r>
            <a:rPr lang="ru-RU" sz="2000" b="1" dirty="0" err="1" smtClean="0">
              <a:solidFill>
                <a:schemeClr val="bg1"/>
              </a:solidFill>
            </a:rPr>
            <a:t>комбустиологи</a:t>
          </a:r>
          <a:r>
            <a:rPr lang="ru-RU" sz="2000" b="1" dirty="0" smtClean="0">
              <a:solidFill>
                <a:schemeClr val="bg1"/>
              </a:solidFill>
            </a:rPr>
            <a:t>  субъектов РФ- 85 </a:t>
          </a:r>
        </a:p>
        <a:p>
          <a:pPr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bg1"/>
            </a:solidFill>
          </a:endParaRPr>
        </a:p>
      </dgm:t>
    </dgm:pt>
    <dgm:pt modelId="{37AC7BBC-1B71-4563-8C71-6AE4DDB59401}" type="parTrans" cxnId="{701560EF-A143-46BE-B04E-327C607CCB8B}">
      <dgm:prSet/>
      <dgm:spPr/>
      <dgm:t>
        <a:bodyPr/>
        <a:lstStyle/>
        <a:p>
          <a:pPr algn="l"/>
          <a:endParaRPr lang="ru-RU" sz="1800" b="1"/>
        </a:p>
      </dgm:t>
    </dgm:pt>
    <dgm:pt modelId="{99531180-4D6C-46F9-B9F0-06A1A2012089}" type="sibTrans" cxnId="{701560EF-A143-46BE-B04E-327C607CCB8B}">
      <dgm:prSet/>
      <dgm:spPr/>
      <dgm:t>
        <a:bodyPr/>
        <a:lstStyle/>
        <a:p>
          <a:pPr algn="l"/>
          <a:endParaRPr lang="ru-RU" sz="1800" b="1"/>
        </a:p>
      </dgm:t>
    </dgm:pt>
    <dgm:pt modelId="{58311BD9-4055-450B-B0C9-4EA40A1DBF4D}">
      <dgm:prSet phldrT="[Текст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algn="l"/>
          <a:r>
            <a:rPr lang="ru-RU" sz="2000" b="1" dirty="0" smtClean="0">
              <a:solidFill>
                <a:schemeClr val="bg1"/>
              </a:solidFill>
            </a:rPr>
            <a:t>Медицинские организации </a:t>
          </a:r>
          <a:r>
            <a:rPr lang="en-US" sz="2000" b="1" dirty="0">
              <a:solidFill>
                <a:schemeClr val="bg1"/>
              </a:solidFill>
            </a:rPr>
            <a:t>III </a:t>
          </a:r>
          <a:r>
            <a:rPr lang="ru-RU" sz="2000" b="1" dirty="0">
              <a:solidFill>
                <a:schemeClr val="bg1"/>
              </a:solidFill>
            </a:rPr>
            <a:t>уровня по профилю </a:t>
          </a:r>
          <a:r>
            <a:rPr lang="ru-RU" sz="2000" b="1" dirty="0" smtClean="0">
              <a:solidFill>
                <a:schemeClr val="bg1"/>
              </a:solidFill>
            </a:rPr>
            <a:t>«хирургия» -  85 </a:t>
          </a:r>
          <a:endParaRPr lang="ru-RU" sz="2000" b="1" dirty="0">
            <a:solidFill>
              <a:schemeClr val="bg1"/>
            </a:solidFill>
          </a:endParaRPr>
        </a:p>
      </dgm:t>
    </dgm:pt>
    <dgm:pt modelId="{FDCA1F5E-643F-4F06-B341-D81F050D910C}" type="parTrans" cxnId="{92DB5E88-324F-4E29-ACEB-A7CF8D372FDD}">
      <dgm:prSet/>
      <dgm:spPr/>
      <dgm:t>
        <a:bodyPr/>
        <a:lstStyle/>
        <a:p>
          <a:pPr algn="l"/>
          <a:endParaRPr lang="ru-RU" sz="1800" b="1"/>
        </a:p>
      </dgm:t>
    </dgm:pt>
    <dgm:pt modelId="{F5DB6B4A-8F7C-40F7-A818-44AF19B95491}" type="sibTrans" cxnId="{92DB5E88-324F-4E29-ACEB-A7CF8D372FDD}">
      <dgm:prSet/>
      <dgm:spPr/>
      <dgm:t>
        <a:bodyPr/>
        <a:lstStyle/>
        <a:p>
          <a:pPr algn="l"/>
          <a:endParaRPr lang="ru-RU" sz="1800" b="1"/>
        </a:p>
      </dgm:t>
    </dgm:pt>
    <dgm:pt modelId="{0CD25F12-381F-49A2-BB1E-02159E93AF82}">
      <dgm:prSet phldrT="[Текст]" custT="1"/>
      <dgm:spPr>
        <a:solidFill>
          <a:schemeClr val="accent1"/>
        </a:solidFill>
      </dgm:spPr>
      <dgm:t>
        <a:bodyPr/>
        <a:lstStyle/>
        <a:p>
          <a:pPr algn="l"/>
          <a:r>
            <a:rPr lang="ru-RU" sz="2000" b="1" dirty="0" smtClean="0">
              <a:solidFill>
                <a:schemeClr val="bg1"/>
              </a:solidFill>
            </a:rPr>
            <a:t>Медицинские организации </a:t>
          </a:r>
          <a:r>
            <a:rPr lang="en-US" sz="2000" b="1" dirty="0">
              <a:solidFill>
                <a:schemeClr val="bg1"/>
              </a:solidFill>
            </a:rPr>
            <a:t>III </a:t>
          </a:r>
          <a:r>
            <a:rPr lang="ru-RU" sz="2000" b="1" dirty="0">
              <a:solidFill>
                <a:schemeClr val="bg1"/>
              </a:solidFill>
            </a:rPr>
            <a:t>уровня по профилю </a:t>
          </a:r>
          <a:r>
            <a:rPr lang="ru-RU" sz="2000" b="1" dirty="0" smtClean="0">
              <a:solidFill>
                <a:schemeClr val="bg1"/>
              </a:solidFill>
            </a:rPr>
            <a:t>«хирургия </a:t>
          </a:r>
          <a:r>
            <a:rPr lang="ru-RU" sz="2000" b="1" dirty="0">
              <a:solidFill>
                <a:schemeClr val="bg1"/>
              </a:solidFill>
            </a:rPr>
            <a:t>(</a:t>
          </a:r>
          <a:r>
            <a:rPr lang="ru-RU" sz="2000" b="1" dirty="0" err="1">
              <a:solidFill>
                <a:schemeClr val="bg1"/>
              </a:solidFill>
            </a:rPr>
            <a:t>комбустиология</a:t>
          </a:r>
          <a:r>
            <a:rPr lang="ru-RU" sz="2000" b="1" dirty="0" smtClean="0">
              <a:solidFill>
                <a:schemeClr val="bg1"/>
              </a:solidFill>
            </a:rPr>
            <a:t>)» </a:t>
          </a:r>
          <a:r>
            <a:rPr lang="ru-RU" sz="2000" b="1" dirty="0">
              <a:solidFill>
                <a:schemeClr val="bg1"/>
              </a:solidFill>
            </a:rPr>
            <a:t>- </a:t>
          </a:r>
          <a:r>
            <a:rPr lang="ru-RU" sz="2000" b="1" dirty="0" smtClean="0">
              <a:solidFill>
                <a:schemeClr val="bg1"/>
              </a:solidFill>
            </a:rPr>
            <a:t>85</a:t>
          </a:r>
          <a:endParaRPr lang="ru-RU" sz="2000" b="1" dirty="0">
            <a:solidFill>
              <a:schemeClr val="bg1"/>
            </a:solidFill>
          </a:endParaRPr>
        </a:p>
      </dgm:t>
    </dgm:pt>
    <dgm:pt modelId="{72ECA295-CFB6-4315-A187-0085AD35404D}" type="parTrans" cxnId="{B2EA8976-A58A-455B-83BF-E8A0D7C97E37}">
      <dgm:prSet/>
      <dgm:spPr/>
      <dgm:t>
        <a:bodyPr/>
        <a:lstStyle/>
        <a:p>
          <a:pPr algn="l"/>
          <a:endParaRPr lang="ru-RU" sz="1800" b="1"/>
        </a:p>
      </dgm:t>
    </dgm:pt>
    <dgm:pt modelId="{A200128B-D68F-41EC-B55F-BAA7CAC5B071}" type="sibTrans" cxnId="{B2EA8976-A58A-455B-83BF-E8A0D7C97E37}">
      <dgm:prSet/>
      <dgm:spPr/>
      <dgm:t>
        <a:bodyPr/>
        <a:lstStyle/>
        <a:p>
          <a:pPr algn="l"/>
          <a:endParaRPr lang="ru-RU" sz="1800" b="1"/>
        </a:p>
      </dgm:t>
    </dgm:pt>
    <dgm:pt modelId="{92580318-513A-48F8-939E-2320C87A71CC}">
      <dgm:prSet phldrT="[Текст]" custT="1"/>
      <dgm:spPr>
        <a:solidFill>
          <a:schemeClr val="accent1"/>
        </a:solidFill>
      </dgm:spPr>
      <dgm:t>
        <a:bodyPr/>
        <a:lstStyle/>
        <a:p>
          <a:pPr algn="l"/>
          <a:r>
            <a:rPr lang="ru-RU" sz="2000" b="1" dirty="0" smtClean="0">
              <a:solidFill>
                <a:schemeClr val="bg1"/>
              </a:solidFill>
            </a:rPr>
            <a:t>Кафедры хирургического профиля  - 233  </a:t>
          </a:r>
          <a:endParaRPr lang="ru-RU" sz="2000" b="1" dirty="0">
            <a:solidFill>
              <a:schemeClr val="bg1"/>
            </a:solidFill>
          </a:endParaRPr>
        </a:p>
      </dgm:t>
    </dgm:pt>
    <dgm:pt modelId="{7D1A0D3E-7700-4B7D-87FA-70CF5F711B34}" type="sibTrans" cxnId="{ABEB45B0-54E6-4E2C-835B-56E3E2EA485A}">
      <dgm:prSet/>
      <dgm:spPr/>
      <dgm:t>
        <a:bodyPr/>
        <a:lstStyle/>
        <a:p>
          <a:pPr algn="l"/>
          <a:endParaRPr lang="ru-RU" sz="1800" b="1"/>
        </a:p>
      </dgm:t>
    </dgm:pt>
    <dgm:pt modelId="{4AE17BDB-DA9C-48B1-B6A7-4BAE5CD475E5}" type="parTrans" cxnId="{ABEB45B0-54E6-4E2C-835B-56E3E2EA485A}">
      <dgm:prSet/>
      <dgm:spPr/>
      <dgm:t>
        <a:bodyPr/>
        <a:lstStyle/>
        <a:p>
          <a:pPr algn="l"/>
          <a:endParaRPr lang="ru-RU" sz="1800" b="1"/>
        </a:p>
      </dgm:t>
    </dgm:pt>
    <dgm:pt modelId="{1F5B4625-1200-49E4-BDD3-6F613B925B09}" type="pres">
      <dgm:prSet presAssocID="{3BDDB08A-C3B4-4BDE-AE5F-065A9785AAD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55CCB14-2F0B-4DAC-80E0-1A3ABF630840}" type="pres">
      <dgm:prSet presAssocID="{3BDDB08A-C3B4-4BDE-AE5F-065A9785AAD8}" presName="Name1" presStyleCnt="0"/>
      <dgm:spPr/>
    </dgm:pt>
    <dgm:pt modelId="{0E3019A5-93DF-4AF6-B1D8-388E5635585A}" type="pres">
      <dgm:prSet presAssocID="{3BDDB08A-C3B4-4BDE-AE5F-065A9785AAD8}" presName="cycle" presStyleCnt="0"/>
      <dgm:spPr/>
    </dgm:pt>
    <dgm:pt modelId="{33D2966F-A640-49E1-8557-E8B9C4F188B9}" type="pres">
      <dgm:prSet presAssocID="{3BDDB08A-C3B4-4BDE-AE5F-065A9785AAD8}" presName="srcNode" presStyleLbl="node1" presStyleIdx="0" presStyleCnt="6"/>
      <dgm:spPr/>
    </dgm:pt>
    <dgm:pt modelId="{1EF27FA8-C7CC-4DB9-8898-2A9A78FBBC2F}" type="pres">
      <dgm:prSet presAssocID="{3BDDB08A-C3B4-4BDE-AE5F-065A9785AAD8}" presName="conn" presStyleLbl="parChTrans1D2" presStyleIdx="0" presStyleCnt="1"/>
      <dgm:spPr/>
      <dgm:t>
        <a:bodyPr/>
        <a:lstStyle/>
        <a:p>
          <a:endParaRPr lang="ru-RU"/>
        </a:p>
      </dgm:t>
    </dgm:pt>
    <dgm:pt modelId="{3969780B-D785-4EDD-A60F-E6515B3B17F3}" type="pres">
      <dgm:prSet presAssocID="{3BDDB08A-C3B4-4BDE-AE5F-065A9785AAD8}" presName="extraNode" presStyleLbl="node1" presStyleIdx="0" presStyleCnt="6"/>
      <dgm:spPr/>
    </dgm:pt>
    <dgm:pt modelId="{65123344-34F8-47D8-BC63-936202BF876C}" type="pres">
      <dgm:prSet presAssocID="{3BDDB08A-C3B4-4BDE-AE5F-065A9785AAD8}" presName="dstNode" presStyleLbl="node1" presStyleIdx="0" presStyleCnt="6"/>
      <dgm:spPr/>
    </dgm:pt>
    <dgm:pt modelId="{C76575C7-C9BB-4632-9EBC-A1765546D7A8}" type="pres">
      <dgm:prSet presAssocID="{58311BD9-4055-450B-B0C9-4EA40A1DBF4D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22A1D-0FDF-4280-A69E-92EC3717E4C6}" type="pres">
      <dgm:prSet presAssocID="{58311BD9-4055-450B-B0C9-4EA40A1DBF4D}" presName="accent_1" presStyleCnt="0"/>
      <dgm:spPr/>
    </dgm:pt>
    <dgm:pt modelId="{1CD7E43D-BA82-45A3-ACE5-80C6B33180CC}" type="pres">
      <dgm:prSet presAssocID="{58311BD9-4055-450B-B0C9-4EA40A1DBF4D}" presName="accentRepeatNode" presStyleLbl="solidFgAcc1" presStyleIdx="0" presStyleCnt="6"/>
      <dgm:spPr/>
    </dgm:pt>
    <dgm:pt modelId="{F7EFF7F4-632C-49C1-B973-B1569881AC6B}" type="pres">
      <dgm:prSet presAssocID="{0CD25F12-381F-49A2-BB1E-02159E93AF82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AA7C9-751C-4981-B70E-A11B7E26BF75}" type="pres">
      <dgm:prSet presAssocID="{0CD25F12-381F-49A2-BB1E-02159E93AF82}" presName="accent_2" presStyleCnt="0"/>
      <dgm:spPr/>
    </dgm:pt>
    <dgm:pt modelId="{7B1CB898-33EA-4EF7-AAAD-4853B5672938}" type="pres">
      <dgm:prSet presAssocID="{0CD25F12-381F-49A2-BB1E-02159E93AF82}" presName="accentRepeatNode" presStyleLbl="solidFgAcc1" presStyleIdx="1" presStyleCnt="6"/>
      <dgm:spPr/>
    </dgm:pt>
    <dgm:pt modelId="{9578B447-65AC-43A9-A68D-E6983BD72A80}" type="pres">
      <dgm:prSet presAssocID="{92580318-513A-48F8-939E-2320C87A71CC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0A053-5A40-4FE8-999D-5587B4183524}" type="pres">
      <dgm:prSet presAssocID="{92580318-513A-48F8-939E-2320C87A71CC}" presName="accent_3" presStyleCnt="0"/>
      <dgm:spPr/>
    </dgm:pt>
    <dgm:pt modelId="{C8BB3812-15A6-4263-9134-C2916FE708D3}" type="pres">
      <dgm:prSet presAssocID="{92580318-513A-48F8-939E-2320C87A71CC}" presName="accentRepeatNode" presStyleLbl="solidFgAcc1" presStyleIdx="2" presStyleCnt="6"/>
      <dgm:spPr/>
    </dgm:pt>
    <dgm:pt modelId="{8C3F6499-935A-4B56-A594-BD9D51990EE6}" type="pres">
      <dgm:prSet presAssocID="{CA328631-E1FC-426C-A1D9-23DA44BA259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0BB51-EB07-43BC-9DEE-D1CF5C8F8F62}" type="pres">
      <dgm:prSet presAssocID="{CA328631-E1FC-426C-A1D9-23DA44BA259D}" presName="accent_4" presStyleCnt="0"/>
      <dgm:spPr/>
    </dgm:pt>
    <dgm:pt modelId="{3DEF03FF-7635-40E1-9CC9-65EAD29ED3C1}" type="pres">
      <dgm:prSet presAssocID="{CA328631-E1FC-426C-A1D9-23DA44BA259D}" presName="accentRepeatNode" presStyleLbl="solidFgAcc1" presStyleIdx="3" presStyleCnt="6"/>
      <dgm:spPr/>
    </dgm:pt>
    <dgm:pt modelId="{A65BA091-B06C-4AEE-8E02-D3230E0334F6}" type="pres">
      <dgm:prSet presAssocID="{37E7958B-E333-499F-AB82-5315A5FEAEE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313C0-147C-452C-A87D-C81A3363784A}" type="pres">
      <dgm:prSet presAssocID="{37E7958B-E333-499F-AB82-5315A5FEAEE4}" presName="accent_5" presStyleCnt="0"/>
      <dgm:spPr/>
    </dgm:pt>
    <dgm:pt modelId="{1F1286F5-3461-489C-9F9F-BD63652E2CE2}" type="pres">
      <dgm:prSet presAssocID="{37E7958B-E333-499F-AB82-5315A5FEAEE4}" presName="accentRepeatNode" presStyleLbl="solidFgAcc1" presStyleIdx="4" presStyleCnt="6"/>
      <dgm:spPr/>
    </dgm:pt>
    <dgm:pt modelId="{F4AAFAA3-7CC9-41F3-A630-F6E2CC41500F}" type="pres">
      <dgm:prSet presAssocID="{879319AF-DC2D-46FD-9D6B-76E20C1C868E}" presName="text_6" presStyleLbl="node1" presStyleIdx="5" presStyleCnt="6" custScaleX="96361" custLinFactNeighborX="1325" custLinFactNeighborY="1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492B6-6FC0-47B6-B4CF-BF26F71C3672}" type="pres">
      <dgm:prSet presAssocID="{879319AF-DC2D-46FD-9D6B-76E20C1C868E}" presName="accent_6" presStyleCnt="0"/>
      <dgm:spPr/>
    </dgm:pt>
    <dgm:pt modelId="{4C566356-DC61-4614-A1AF-34349F43611F}" type="pres">
      <dgm:prSet presAssocID="{879319AF-DC2D-46FD-9D6B-76E20C1C868E}" presName="accentRepeatNode" presStyleLbl="solidFgAcc1" presStyleIdx="5" presStyleCnt="6"/>
      <dgm:spPr/>
    </dgm:pt>
  </dgm:ptLst>
  <dgm:cxnLst>
    <dgm:cxn modelId="{92DB5E88-324F-4E29-ACEB-A7CF8D372FDD}" srcId="{3BDDB08A-C3B4-4BDE-AE5F-065A9785AAD8}" destId="{58311BD9-4055-450B-B0C9-4EA40A1DBF4D}" srcOrd="0" destOrd="0" parTransId="{FDCA1F5E-643F-4F06-B341-D81F050D910C}" sibTransId="{F5DB6B4A-8F7C-40F7-A818-44AF19B95491}"/>
    <dgm:cxn modelId="{B2EA8976-A58A-455B-83BF-E8A0D7C97E37}" srcId="{3BDDB08A-C3B4-4BDE-AE5F-065A9785AAD8}" destId="{0CD25F12-381F-49A2-BB1E-02159E93AF82}" srcOrd="1" destOrd="0" parTransId="{72ECA295-CFB6-4315-A187-0085AD35404D}" sibTransId="{A200128B-D68F-41EC-B55F-BAA7CAC5B071}"/>
    <dgm:cxn modelId="{701560EF-A143-46BE-B04E-327C607CCB8B}" srcId="{3BDDB08A-C3B4-4BDE-AE5F-065A9785AAD8}" destId="{879319AF-DC2D-46FD-9D6B-76E20C1C868E}" srcOrd="5" destOrd="0" parTransId="{37AC7BBC-1B71-4563-8C71-6AE4DDB59401}" sibTransId="{99531180-4D6C-46F9-B9F0-06A1A2012089}"/>
    <dgm:cxn modelId="{08A93A75-EB39-4C5C-A849-814EC269471B}" type="presOf" srcId="{58311BD9-4055-450B-B0C9-4EA40A1DBF4D}" destId="{C76575C7-C9BB-4632-9EBC-A1765546D7A8}" srcOrd="0" destOrd="0" presId="urn:microsoft.com/office/officeart/2008/layout/VerticalCurvedList"/>
    <dgm:cxn modelId="{A7D79DC8-CB03-45BC-9A2C-56446F54FAF5}" type="presOf" srcId="{92580318-513A-48F8-939E-2320C87A71CC}" destId="{9578B447-65AC-43A9-A68D-E6983BD72A80}" srcOrd="0" destOrd="0" presId="urn:microsoft.com/office/officeart/2008/layout/VerticalCurvedList"/>
    <dgm:cxn modelId="{9B3D87FB-1CEF-4C3E-BC62-9439A65A8A0B}" type="presOf" srcId="{CA328631-E1FC-426C-A1D9-23DA44BA259D}" destId="{8C3F6499-935A-4B56-A594-BD9D51990EE6}" srcOrd="0" destOrd="0" presId="urn:microsoft.com/office/officeart/2008/layout/VerticalCurvedList"/>
    <dgm:cxn modelId="{73D09F50-DA79-43D7-8784-5276F94E1EBF}" srcId="{3BDDB08A-C3B4-4BDE-AE5F-065A9785AAD8}" destId="{37E7958B-E333-499F-AB82-5315A5FEAEE4}" srcOrd="4" destOrd="0" parTransId="{E0E7CE16-27DF-43AA-8264-015ACC57A417}" sibTransId="{4EB68988-FAF8-4B29-8817-48C657A7D205}"/>
    <dgm:cxn modelId="{2BC63517-D3FC-4568-8479-36F7B61EC80F}" type="presOf" srcId="{37E7958B-E333-499F-AB82-5315A5FEAEE4}" destId="{A65BA091-B06C-4AEE-8E02-D3230E0334F6}" srcOrd="0" destOrd="0" presId="urn:microsoft.com/office/officeart/2008/layout/VerticalCurvedList"/>
    <dgm:cxn modelId="{E998994E-0F9B-4F54-A917-CEC978010413}" type="presOf" srcId="{879319AF-DC2D-46FD-9D6B-76E20C1C868E}" destId="{F4AAFAA3-7CC9-41F3-A630-F6E2CC41500F}" srcOrd="0" destOrd="0" presId="urn:microsoft.com/office/officeart/2008/layout/VerticalCurvedList"/>
    <dgm:cxn modelId="{BB5E3D96-67BC-4633-B54D-D8376BF9DB02}" type="presOf" srcId="{0CD25F12-381F-49A2-BB1E-02159E93AF82}" destId="{F7EFF7F4-632C-49C1-B973-B1569881AC6B}" srcOrd="0" destOrd="0" presId="urn:microsoft.com/office/officeart/2008/layout/VerticalCurvedList"/>
    <dgm:cxn modelId="{971D5E14-CB32-4CBB-8D63-16B80D8F16C5}" type="presOf" srcId="{3BDDB08A-C3B4-4BDE-AE5F-065A9785AAD8}" destId="{1F5B4625-1200-49E4-BDD3-6F613B925B09}" srcOrd="0" destOrd="0" presId="urn:microsoft.com/office/officeart/2008/layout/VerticalCurvedList"/>
    <dgm:cxn modelId="{F2866805-458E-4217-90F9-B5135EDCD0C4}" type="presOf" srcId="{F5DB6B4A-8F7C-40F7-A818-44AF19B95491}" destId="{1EF27FA8-C7CC-4DB9-8898-2A9A78FBBC2F}" srcOrd="0" destOrd="0" presId="urn:microsoft.com/office/officeart/2008/layout/VerticalCurvedList"/>
    <dgm:cxn modelId="{8E642D06-FC77-4D7F-9C03-47EFDF63A6AF}" srcId="{3BDDB08A-C3B4-4BDE-AE5F-065A9785AAD8}" destId="{CA328631-E1FC-426C-A1D9-23DA44BA259D}" srcOrd="3" destOrd="0" parTransId="{66B51EAA-571D-4840-926A-50EE7D930AF9}" sibTransId="{6D277D0B-A9A8-4964-9106-2B5F76E65D48}"/>
    <dgm:cxn modelId="{ABEB45B0-54E6-4E2C-835B-56E3E2EA485A}" srcId="{3BDDB08A-C3B4-4BDE-AE5F-065A9785AAD8}" destId="{92580318-513A-48F8-939E-2320C87A71CC}" srcOrd="2" destOrd="0" parTransId="{4AE17BDB-DA9C-48B1-B6A7-4BAE5CD475E5}" sibTransId="{7D1A0D3E-7700-4B7D-87FA-70CF5F711B34}"/>
    <dgm:cxn modelId="{3F6DDC5A-0F92-4556-832A-3633C6B4FD24}" type="presParOf" srcId="{1F5B4625-1200-49E4-BDD3-6F613B925B09}" destId="{A55CCB14-2F0B-4DAC-80E0-1A3ABF630840}" srcOrd="0" destOrd="0" presId="urn:microsoft.com/office/officeart/2008/layout/VerticalCurvedList"/>
    <dgm:cxn modelId="{F2AF3F78-9E8D-4A77-AC89-05160F1AC1BC}" type="presParOf" srcId="{A55CCB14-2F0B-4DAC-80E0-1A3ABF630840}" destId="{0E3019A5-93DF-4AF6-B1D8-388E5635585A}" srcOrd="0" destOrd="0" presId="urn:microsoft.com/office/officeart/2008/layout/VerticalCurvedList"/>
    <dgm:cxn modelId="{FAB552EE-6AFF-41EE-9F0F-EF7F0F0D749B}" type="presParOf" srcId="{0E3019A5-93DF-4AF6-B1D8-388E5635585A}" destId="{33D2966F-A640-49E1-8557-E8B9C4F188B9}" srcOrd="0" destOrd="0" presId="urn:microsoft.com/office/officeart/2008/layout/VerticalCurvedList"/>
    <dgm:cxn modelId="{236FC305-69CC-4539-B6FE-0C9A87A1386D}" type="presParOf" srcId="{0E3019A5-93DF-4AF6-B1D8-388E5635585A}" destId="{1EF27FA8-C7CC-4DB9-8898-2A9A78FBBC2F}" srcOrd="1" destOrd="0" presId="urn:microsoft.com/office/officeart/2008/layout/VerticalCurvedList"/>
    <dgm:cxn modelId="{EFEDB329-675C-4944-85F6-0B8E01F9D962}" type="presParOf" srcId="{0E3019A5-93DF-4AF6-B1D8-388E5635585A}" destId="{3969780B-D785-4EDD-A60F-E6515B3B17F3}" srcOrd="2" destOrd="0" presId="urn:microsoft.com/office/officeart/2008/layout/VerticalCurvedList"/>
    <dgm:cxn modelId="{DD7B8A13-A371-42D9-B8C8-5923DC0A322F}" type="presParOf" srcId="{0E3019A5-93DF-4AF6-B1D8-388E5635585A}" destId="{65123344-34F8-47D8-BC63-936202BF876C}" srcOrd="3" destOrd="0" presId="urn:microsoft.com/office/officeart/2008/layout/VerticalCurvedList"/>
    <dgm:cxn modelId="{BCA1E3E9-9D89-4946-9123-5F70FBA42755}" type="presParOf" srcId="{A55CCB14-2F0B-4DAC-80E0-1A3ABF630840}" destId="{C76575C7-C9BB-4632-9EBC-A1765546D7A8}" srcOrd="1" destOrd="0" presId="urn:microsoft.com/office/officeart/2008/layout/VerticalCurvedList"/>
    <dgm:cxn modelId="{4415B5AA-2B4C-46BC-A9E7-EAD7EAA6443C}" type="presParOf" srcId="{A55CCB14-2F0B-4DAC-80E0-1A3ABF630840}" destId="{FC322A1D-0FDF-4280-A69E-92EC3717E4C6}" srcOrd="2" destOrd="0" presId="urn:microsoft.com/office/officeart/2008/layout/VerticalCurvedList"/>
    <dgm:cxn modelId="{5A21E82F-5F71-4D83-AF1F-E58B2AD51DEA}" type="presParOf" srcId="{FC322A1D-0FDF-4280-A69E-92EC3717E4C6}" destId="{1CD7E43D-BA82-45A3-ACE5-80C6B33180CC}" srcOrd="0" destOrd="0" presId="urn:microsoft.com/office/officeart/2008/layout/VerticalCurvedList"/>
    <dgm:cxn modelId="{67ADBECB-81BD-416A-ACD8-9A92737FAA83}" type="presParOf" srcId="{A55CCB14-2F0B-4DAC-80E0-1A3ABF630840}" destId="{F7EFF7F4-632C-49C1-B973-B1569881AC6B}" srcOrd="3" destOrd="0" presId="urn:microsoft.com/office/officeart/2008/layout/VerticalCurvedList"/>
    <dgm:cxn modelId="{1E1CBD8E-7BCD-44AE-A4E8-A8887FCB8305}" type="presParOf" srcId="{A55CCB14-2F0B-4DAC-80E0-1A3ABF630840}" destId="{604AA7C9-751C-4981-B70E-A11B7E26BF75}" srcOrd="4" destOrd="0" presId="urn:microsoft.com/office/officeart/2008/layout/VerticalCurvedList"/>
    <dgm:cxn modelId="{5959BCA5-6751-4A17-A500-AD9C60AAC22E}" type="presParOf" srcId="{604AA7C9-751C-4981-B70E-A11B7E26BF75}" destId="{7B1CB898-33EA-4EF7-AAAD-4853B5672938}" srcOrd="0" destOrd="0" presId="urn:microsoft.com/office/officeart/2008/layout/VerticalCurvedList"/>
    <dgm:cxn modelId="{BE6FF9BA-2CB5-4A91-83E1-3B0467BCD6EB}" type="presParOf" srcId="{A55CCB14-2F0B-4DAC-80E0-1A3ABF630840}" destId="{9578B447-65AC-43A9-A68D-E6983BD72A80}" srcOrd="5" destOrd="0" presId="urn:microsoft.com/office/officeart/2008/layout/VerticalCurvedList"/>
    <dgm:cxn modelId="{05BFFB4F-6DFB-40C8-9001-F49E3F3449DF}" type="presParOf" srcId="{A55CCB14-2F0B-4DAC-80E0-1A3ABF630840}" destId="{7250A053-5A40-4FE8-999D-5587B4183524}" srcOrd="6" destOrd="0" presId="urn:microsoft.com/office/officeart/2008/layout/VerticalCurvedList"/>
    <dgm:cxn modelId="{6BE586FA-F2D5-4DC9-BB3A-8DA15B33C607}" type="presParOf" srcId="{7250A053-5A40-4FE8-999D-5587B4183524}" destId="{C8BB3812-15A6-4263-9134-C2916FE708D3}" srcOrd="0" destOrd="0" presId="urn:microsoft.com/office/officeart/2008/layout/VerticalCurvedList"/>
    <dgm:cxn modelId="{F1523FE8-DD37-4767-8470-B7C5CED7C0A1}" type="presParOf" srcId="{A55CCB14-2F0B-4DAC-80E0-1A3ABF630840}" destId="{8C3F6499-935A-4B56-A594-BD9D51990EE6}" srcOrd="7" destOrd="0" presId="urn:microsoft.com/office/officeart/2008/layout/VerticalCurvedList"/>
    <dgm:cxn modelId="{E91C3393-C05E-4729-8096-C20C658390A2}" type="presParOf" srcId="{A55CCB14-2F0B-4DAC-80E0-1A3ABF630840}" destId="{F920BB51-EB07-43BC-9DEE-D1CF5C8F8F62}" srcOrd="8" destOrd="0" presId="urn:microsoft.com/office/officeart/2008/layout/VerticalCurvedList"/>
    <dgm:cxn modelId="{A53E631F-320B-47E2-B0C3-41D1766A5011}" type="presParOf" srcId="{F920BB51-EB07-43BC-9DEE-D1CF5C8F8F62}" destId="{3DEF03FF-7635-40E1-9CC9-65EAD29ED3C1}" srcOrd="0" destOrd="0" presId="urn:microsoft.com/office/officeart/2008/layout/VerticalCurvedList"/>
    <dgm:cxn modelId="{D6A3EA79-3597-4478-85EC-BE66282128FA}" type="presParOf" srcId="{A55CCB14-2F0B-4DAC-80E0-1A3ABF630840}" destId="{A65BA091-B06C-4AEE-8E02-D3230E0334F6}" srcOrd="9" destOrd="0" presId="urn:microsoft.com/office/officeart/2008/layout/VerticalCurvedList"/>
    <dgm:cxn modelId="{BD1F2760-D240-42C4-896B-7E7CCAB86B71}" type="presParOf" srcId="{A55CCB14-2F0B-4DAC-80E0-1A3ABF630840}" destId="{09B313C0-147C-452C-A87D-C81A3363784A}" srcOrd="10" destOrd="0" presId="urn:microsoft.com/office/officeart/2008/layout/VerticalCurvedList"/>
    <dgm:cxn modelId="{4901A276-871C-48B9-81D7-E685E777F49A}" type="presParOf" srcId="{09B313C0-147C-452C-A87D-C81A3363784A}" destId="{1F1286F5-3461-489C-9F9F-BD63652E2CE2}" srcOrd="0" destOrd="0" presId="urn:microsoft.com/office/officeart/2008/layout/VerticalCurvedList"/>
    <dgm:cxn modelId="{BE56DA56-B9BC-4AC3-9873-43FFE55A323F}" type="presParOf" srcId="{A55CCB14-2F0B-4DAC-80E0-1A3ABF630840}" destId="{F4AAFAA3-7CC9-41F3-A630-F6E2CC41500F}" srcOrd="11" destOrd="0" presId="urn:microsoft.com/office/officeart/2008/layout/VerticalCurvedList"/>
    <dgm:cxn modelId="{5542B32E-41DA-474B-B9BA-39D6124C8031}" type="presParOf" srcId="{A55CCB14-2F0B-4DAC-80E0-1A3ABF630840}" destId="{218492B6-6FC0-47B6-B4CF-BF26F71C3672}" srcOrd="12" destOrd="0" presId="urn:microsoft.com/office/officeart/2008/layout/VerticalCurvedList"/>
    <dgm:cxn modelId="{37B87400-563A-4612-AAD5-6F0B2C70DE43}" type="presParOf" srcId="{218492B6-6FC0-47B6-B4CF-BF26F71C3672}" destId="{4C566356-DC61-4614-A1AF-34349F43611F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748F19-E57A-482B-9176-F482D2A71390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3B0A13F7-99A8-4679-8F74-4963EC259370}" type="pres">
      <dgm:prSet presAssocID="{A8748F19-E57A-482B-9176-F482D2A7139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9C9C7186-D873-4631-867B-7EE702CA047A}" type="presOf" srcId="{A8748F19-E57A-482B-9176-F482D2A71390}" destId="{3B0A13F7-99A8-4679-8F74-4963EC259370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2CD14D-6CF9-454E-A755-F9AD463D0A67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84DB3D-10AC-4D83-BFE3-163BE42B5A41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600" b="1" dirty="0" smtClean="0"/>
            <a:t>Областная </a:t>
          </a:r>
          <a:r>
            <a:rPr lang="ru-RU" sz="1600" b="1" dirty="0"/>
            <a:t>(краевая, республиканская, городская) больница</a:t>
          </a:r>
        </a:p>
      </dgm:t>
    </dgm:pt>
    <dgm:pt modelId="{38ED8AD1-EDC0-47CB-B24A-48CC579A52BA}" type="parTrans" cxnId="{CB139D03-3EC4-4A34-B61B-B8812442D801}">
      <dgm:prSet/>
      <dgm:spPr/>
      <dgm:t>
        <a:bodyPr/>
        <a:lstStyle/>
        <a:p>
          <a:endParaRPr lang="ru-RU"/>
        </a:p>
      </dgm:t>
    </dgm:pt>
    <dgm:pt modelId="{B1E674E0-6A4A-4092-86D9-D61EFBF8ABC1}" type="sibTrans" cxnId="{CB139D03-3EC4-4A34-B61B-B8812442D801}">
      <dgm:prSet/>
      <dgm:spPr/>
      <dgm:t>
        <a:bodyPr/>
        <a:lstStyle/>
        <a:p>
          <a:endParaRPr lang="ru-RU"/>
        </a:p>
      </dgm:t>
    </dgm:pt>
    <dgm:pt modelId="{A705199C-364C-4E2D-95A7-7CCFDC2D507E}">
      <dgm:prSet phldrT="[Текст]" custT="1"/>
      <dgm:spPr/>
      <dgm:t>
        <a:bodyPr/>
        <a:lstStyle/>
        <a:p>
          <a:r>
            <a:rPr lang="ru-RU" sz="1600" b="1" dirty="0"/>
            <a:t>Межрайонный (межмуниципальный) хирургический центр (Городские больницы, крупные ЦРБ)</a:t>
          </a:r>
        </a:p>
        <a:p>
          <a:r>
            <a:rPr lang="ru-RU" sz="1600" b="1" dirty="0"/>
            <a:t>на 3 – 5 районов</a:t>
          </a:r>
        </a:p>
      </dgm:t>
    </dgm:pt>
    <dgm:pt modelId="{409340C2-8CEE-4334-B949-510CB76DB86E}" type="parTrans" cxnId="{8D8AE7BB-AA3A-4F18-B673-180DD210BF79}">
      <dgm:prSet/>
      <dgm:spPr/>
      <dgm:t>
        <a:bodyPr/>
        <a:lstStyle/>
        <a:p>
          <a:endParaRPr lang="ru-RU"/>
        </a:p>
      </dgm:t>
    </dgm:pt>
    <dgm:pt modelId="{F80DFE96-86B2-415A-A412-298851A61DBB}" type="sibTrans" cxnId="{8D8AE7BB-AA3A-4F18-B673-180DD210BF79}">
      <dgm:prSet/>
      <dgm:spPr/>
      <dgm:t>
        <a:bodyPr/>
        <a:lstStyle/>
        <a:p>
          <a:endParaRPr lang="ru-RU"/>
        </a:p>
      </dgm:t>
    </dgm:pt>
    <dgm:pt modelId="{662B588B-BA00-49C4-B954-6B4581B94AF9}">
      <dgm:prSet phldrT="[Текст]" custT="1"/>
      <dgm:spPr/>
      <dgm:t>
        <a:bodyPr/>
        <a:lstStyle/>
        <a:p>
          <a:r>
            <a:rPr lang="ru-RU" sz="1600" b="1" dirty="0"/>
            <a:t>Центральная районная больница</a:t>
          </a:r>
        </a:p>
      </dgm:t>
    </dgm:pt>
    <dgm:pt modelId="{2FABDC11-DC4F-480A-A3C8-1A2AE8557435}" type="parTrans" cxnId="{E48619FA-9483-4BAD-9734-467551C0FBC8}">
      <dgm:prSet/>
      <dgm:spPr/>
      <dgm:t>
        <a:bodyPr/>
        <a:lstStyle/>
        <a:p>
          <a:endParaRPr lang="ru-RU"/>
        </a:p>
      </dgm:t>
    </dgm:pt>
    <dgm:pt modelId="{37037191-F535-43DD-853D-4CF0FC9A0CA9}" type="sibTrans" cxnId="{E48619FA-9483-4BAD-9734-467551C0FBC8}">
      <dgm:prSet/>
      <dgm:spPr/>
      <dgm:t>
        <a:bodyPr/>
        <a:lstStyle/>
        <a:p>
          <a:endParaRPr lang="ru-RU"/>
        </a:p>
      </dgm:t>
    </dgm:pt>
    <dgm:pt modelId="{3DF4AFCA-9B43-4830-81AF-6DB6CD260E7A}">
      <dgm:prSet phldrT="[Текст]" custT="1"/>
      <dgm:spPr/>
      <dgm:t>
        <a:bodyPr/>
        <a:lstStyle/>
        <a:p>
          <a:r>
            <a:rPr lang="ru-RU" sz="1600" b="1" dirty="0"/>
            <a:t>Центральная районная больница</a:t>
          </a:r>
        </a:p>
      </dgm:t>
    </dgm:pt>
    <dgm:pt modelId="{AE8D91B3-8380-4A73-BEF3-F2FE742441DC}" type="parTrans" cxnId="{F9C617AE-69CD-4223-A8C7-8F8BECE73328}">
      <dgm:prSet/>
      <dgm:spPr/>
      <dgm:t>
        <a:bodyPr/>
        <a:lstStyle/>
        <a:p>
          <a:endParaRPr lang="ru-RU"/>
        </a:p>
      </dgm:t>
    </dgm:pt>
    <dgm:pt modelId="{5A19D034-D5DA-4068-BAAA-8AA7A01FC45B}" type="sibTrans" cxnId="{F9C617AE-69CD-4223-A8C7-8F8BECE73328}">
      <dgm:prSet/>
      <dgm:spPr/>
      <dgm:t>
        <a:bodyPr/>
        <a:lstStyle/>
        <a:p>
          <a:endParaRPr lang="ru-RU"/>
        </a:p>
      </dgm:t>
    </dgm:pt>
    <dgm:pt modelId="{CA327AC9-9591-494F-9F1D-6180E579D801}">
      <dgm:prSet phldrT="[Текст]" custT="1"/>
      <dgm:spPr/>
      <dgm:t>
        <a:bodyPr/>
        <a:lstStyle/>
        <a:p>
          <a:r>
            <a:rPr lang="en-US" sz="1800" b="1" dirty="0">
              <a:solidFill>
                <a:srgbClr val="002060"/>
              </a:solidFill>
            </a:rPr>
            <a:t>III</a:t>
          </a:r>
          <a:r>
            <a:rPr lang="ru-RU" sz="1800" b="1" dirty="0">
              <a:solidFill>
                <a:srgbClr val="002060"/>
              </a:solidFill>
            </a:rPr>
            <a:t> </a:t>
          </a:r>
          <a:r>
            <a:rPr lang="ru-RU" sz="1800" b="1" dirty="0" smtClean="0">
              <a:solidFill>
                <a:srgbClr val="002060"/>
              </a:solidFill>
            </a:rPr>
            <a:t>уровень</a:t>
          </a:r>
          <a:endParaRPr lang="ru-RU" sz="1800" b="1" dirty="0">
            <a:solidFill>
              <a:srgbClr val="002060"/>
            </a:solidFill>
          </a:endParaRPr>
        </a:p>
      </dgm:t>
    </dgm:pt>
    <dgm:pt modelId="{CCEE2CB3-33A9-4E0E-A0D2-AAB66932CAE8}" type="parTrans" cxnId="{D68C19A6-6ECF-4342-92E1-4945E7C275B0}">
      <dgm:prSet/>
      <dgm:spPr/>
      <dgm:t>
        <a:bodyPr/>
        <a:lstStyle/>
        <a:p>
          <a:endParaRPr lang="ru-RU"/>
        </a:p>
      </dgm:t>
    </dgm:pt>
    <dgm:pt modelId="{2E7B546B-9820-4A48-AAD5-CDCFFD613A03}" type="sibTrans" cxnId="{D68C19A6-6ECF-4342-92E1-4945E7C275B0}">
      <dgm:prSet/>
      <dgm:spPr/>
      <dgm:t>
        <a:bodyPr/>
        <a:lstStyle/>
        <a:p>
          <a:endParaRPr lang="ru-RU"/>
        </a:p>
      </dgm:t>
    </dgm:pt>
    <dgm:pt modelId="{313DF81C-98FC-41D7-9869-6A1627322739}">
      <dgm:prSet phldrT="[Текст]" custT="1"/>
      <dgm:spPr/>
      <dgm:t>
        <a:bodyPr/>
        <a:lstStyle/>
        <a:p>
          <a:r>
            <a:rPr lang="en-US" sz="2000" b="1" dirty="0">
              <a:solidFill>
                <a:srgbClr val="002060"/>
              </a:solidFill>
            </a:rPr>
            <a:t>II </a:t>
          </a:r>
          <a:r>
            <a:rPr lang="ru-RU" sz="2000" b="1" dirty="0">
              <a:solidFill>
                <a:srgbClr val="002060"/>
              </a:solidFill>
            </a:rPr>
            <a:t>уровень</a:t>
          </a:r>
        </a:p>
        <a:p>
          <a:endParaRPr lang="ru-RU" sz="2000" b="1" dirty="0">
            <a:solidFill>
              <a:srgbClr val="002060"/>
            </a:solidFill>
          </a:endParaRPr>
        </a:p>
      </dgm:t>
    </dgm:pt>
    <dgm:pt modelId="{D14BFF03-26C9-4A40-BE2F-1A024B032330}" type="parTrans" cxnId="{C185A786-33E4-4AA5-8458-ED38A6C96315}">
      <dgm:prSet/>
      <dgm:spPr/>
      <dgm:t>
        <a:bodyPr/>
        <a:lstStyle/>
        <a:p>
          <a:endParaRPr lang="ru-RU"/>
        </a:p>
      </dgm:t>
    </dgm:pt>
    <dgm:pt modelId="{AC745828-2C23-48E7-BE00-0E7C1951B1CE}" type="sibTrans" cxnId="{C185A786-33E4-4AA5-8458-ED38A6C96315}">
      <dgm:prSet/>
      <dgm:spPr/>
      <dgm:t>
        <a:bodyPr/>
        <a:lstStyle/>
        <a:p>
          <a:endParaRPr lang="ru-RU"/>
        </a:p>
      </dgm:t>
    </dgm:pt>
    <dgm:pt modelId="{BA18B047-934B-4B0C-97ED-94E4118FFA6D}">
      <dgm:prSet phldrT="[Текст]" custT="1"/>
      <dgm:spPr/>
      <dgm:t>
        <a:bodyPr/>
        <a:lstStyle/>
        <a:p>
          <a:r>
            <a:rPr lang="en-US" sz="1800" b="1" dirty="0">
              <a:solidFill>
                <a:srgbClr val="002060"/>
              </a:solidFill>
            </a:rPr>
            <a:t>I </a:t>
          </a:r>
          <a:r>
            <a:rPr lang="ru-RU" sz="1800" b="1" dirty="0">
              <a:solidFill>
                <a:srgbClr val="002060"/>
              </a:solidFill>
            </a:rPr>
            <a:t>уровень</a:t>
          </a:r>
        </a:p>
        <a:p>
          <a:endParaRPr lang="ru-RU" sz="2000" b="1" dirty="0">
            <a:solidFill>
              <a:srgbClr val="002060"/>
            </a:solidFill>
          </a:endParaRPr>
        </a:p>
      </dgm:t>
    </dgm:pt>
    <dgm:pt modelId="{D1B6D95E-3622-4AF6-BC8E-8ED4126CA21F}" type="parTrans" cxnId="{3BB4859E-8924-478C-8940-378FD95313F7}">
      <dgm:prSet/>
      <dgm:spPr/>
      <dgm:t>
        <a:bodyPr/>
        <a:lstStyle/>
        <a:p>
          <a:endParaRPr lang="ru-RU"/>
        </a:p>
      </dgm:t>
    </dgm:pt>
    <dgm:pt modelId="{416DF77F-59ED-4DEF-B044-674A4ED6C9E5}" type="sibTrans" cxnId="{3BB4859E-8924-478C-8940-378FD95313F7}">
      <dgm:prSet/>
      <dgm:spPr/>
      <dgm:t>
        <a:bodyPr/>
        <a:lstStyle/>
        <a:p>
          <a:endParaRPr lang="ru-RU"/>
        </a:p>
      </dgm:t>
    </dgm:pt>
    <dgm:pt modelId="{BEB37EAF-2368-4064-958E-10C19D9C7A50}" type="pres">
      <dgm:prSet presAssocID="{252CD14D-6CF9-454E-A755-F9AD463D0A6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2DFB36-84A9-45BE-B2C0-3CB6A6052E82}" type="pres">
      <dgm:prSet presAssocID="{252CD14D-6CF9-454E-A755-F9AD463D0A67}" presName="hierFlow" presStyleCnt="0"/>
      <dgm:spPr/>
    </dgm:pt>
    <dgm:pt modelId="{EC2F8BB8-4B34-4ACB-936C-DC0A7455EAFE}" type="pres">
      <dgm:prSet presAssocID="{252CD14D-6CF9-454E-A755-F9AD463D0A67}" presName="firstBuf" presStyleCnt="0"/>
      <dgm:spPr/>
    </dgm:pt>
    <dgm:pt modelId="{3E10DF7E-0DD1-446B-8DDC-E17B67DEB935}" type="pres">
      <dgm:prSet presAssocID="{252CD14D-6CF9-454E-A755-F9AD463D0A6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B8AF070-0C0B-4D10-85CF-9B29C70D7152}" type="pres">
      <dgm:prSet presAssocID="{B284DB3D-10AC-4D83-BFE3-163BE42B5A41}" presName="Name14" presStyleCnt="0"/>
      <dgm:spPr/>
    </dgm:pt>
    <dgm:pt modelId="{6B1DE20D-65D7-4CA9-A226-5CEDB42825C3}" type="pres">
      <dgm:prSet presAssocID="{B284DB3D-10AC-4D83-BFE3-163BE42B5A41}" presName="level1Shape" presStyleLbl="node0" presStyleIdx="0" presStyleCnt="1" custScaleX="127832" custScaleY="1519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DDCA42-2A84-4AE0-A37F-3ECDC7EEEFB4}" type="pres">
      <dgm:prSet presAssocID="{B284DB3D-10AC-4D83-BFE3-163BE42B5A41}" presName="hierChild2" presStyleCnt="0"/>
      <dgm:spPr/>
    </dgm:pt>
    <dgm:pt modelId="{5A807935-9AFC-4C86-A083-CBB3724D91AB}" type="pres">
      <dgm:prSet presAssocID="{409340C2-8CEE-4334-B949-510CB76DB86E}" presName="Name19" presStyleLbl="parChTrans1D2" presStyleIdx="0" presStyleCnt="1"/>
      <dgm:spPr/>
      <dgm:t>
        <a:bodyPr/>
        <a:lstStyle/>
        <a:p>
          <a:endParaRPr lang="ru-RU"/>
        </a:p>
      </dgm:t>
    </dgm:pt>
    <dgm:pt modelId="{B4010A36-AEDD-45C3-A93D-C076BA8755D5}" type="pres">
      <dgm:prSet presAssocID="{A705199C-364C-4E2D-95A7-7CCFDC2D507E}" presName="Name21" presStyleCnt="0"/>
      <dgm:spPr/>
    </dgm:pt>
    <dgm:pt modelId="{F6E8A863-AF98-4F66-88C3-C19ED4C95E39}" type="pres">
      <dgm:prSet presAssocID="{A705199C-364C-4E2D-95A7-7CCFDC2D507E}" presName="level2Shape" presStyleLbl="node2" presStyleIdx="0" presStyleCnt="1" custScaleX="211206" custScaleY="184328"/>
      <dgm:spPr/>
      <dgm:t>
        <a:bodyPr/>
        <a:lstStyle/>
        <a:p>
          <a:endParaRPr lang="ru-RU"/>
        </a:p>
      </dgm:t>
    </dgm:pt>
    <dgm:pt modelId="{A7F6F26B-2D8B-403E-B1E9-A042B3756625}" type="pres">
      <dgm:prSet presAssocID="{A705199C-364C-4E2D-95A7-7CCFDC2D507E}" presName="hierChild3" presStyleCnt="0"/>
      <dgm:spPr/>
    </dgm:pt>
    <dgm:pt modelId="{196AA2D3-1430-472C-A1A2-BECB2E9B42F0}" type="pres">
      <dgm:prSet presAssocID="{2FABDC11-DC4F-480A-A3C8-1A2AE8557435}" presName="Name19" presStyleLbl="parChTrans1D3" presStyleIdx="0" presStyleCnt="2"/>
      <dgm:spPr/>
      <dgm:t>
        <a:bodyPr/>
        <a:lstStyle/>
        <a:p>
          <a:endParaRPr lang="ru-RU"/>
        </a:p>
      </dgm:t>
    </dgm:pt>
    <dgm:pt modelId="{1F804874-64F1-4A58-A1C3-2D3F60DFB32B}" type="pres">
      <dgm:prSet presAssocID="{662B588B-BA00-49C4-B954-6B4581B94AF9}" presName="Name21" presStyleCnt="0"/>
      <dgm:spPr/>
    </dgm:pt>
    <dgm:pt modelId="{5FE2EFEA-CE83-4F4C-8591-5FB65DED0F8D}" type="pres">
      <dgm:prSet presAssocID="{662B588B-BA00-49C4-B954-6B4581B94AF9}" presName="level2Shape" presStyleLbl="node3" presStyleIdx="0" presStyleCnt="2"/>
      <dgm:spPr/>
      <dgm:t>
        <a:bodyPr/>
        <a:lstStyle/>
        <a:p>
          <a:endParaRPr lang="ru-RU"/>
        </a:p>
      </dgm:t>
    </dgm:pt>
    <dgm:pt modelId="{F7CCD559-16E5-417F-B256-5BB38398E121}" type="pres">
      <dgm:prSet presAssocID="{662B588B-BA00-49C4-B954-6B4581B94AF9}" presName="hierChild3" presStyleCnt="0"/>
      <dgm:spPr/>
    </dgm:pt>
    <dgm:pt modelId="{F3DDB575-70A6-424C-A39C-F9A795E60614}" type="pres">
      <dgm:prSet presAssocID="{AE8D91B3-8380-4A73-BEF3-F2FE742441DC}" presName="Name19" presStyleLbl="parChTrans1D3" presStyleIdx="1" presStyleCnt="2"/>
      <dgm:spPr/>
      <dgm:t>
        <a:bodyPr/>
        <a:lstStyle/>
        <a:p>
          <a:endParaRPr lang="ru-RU"/>
        </a:p>
      </dgm:t>
    </dgm:pt>
    <dgm:pt modelId="{050F948E-F706-4373-974E-95D46DBDFF4F}" type="pres">
      <dgm:prSet presAssocID="{3DF4AFCA-9B43-4830-81AF-6DB6CD260E7A}" presName="Name21" presStyleCnt="0"/>
      <dgm:spPr/>
    </dgm:pt>
    <dgm:pt modelId="{372D1D2C-8FE6-446B-ADA4-8818E7F27C27}" type="pres">
      <dgm:prSet presAssocID="{3DF4AFCA-9B43-4830-81AF-6DB6CD260E7A}" presName="level2Shape" presStyleLbl="node3" presStyleIdx="1" presStyleCnt="2"/>
      <dgm:spPr/>
      <dgm:t>
        <a:bodyPr/>
        <a:lstStyle/>
        <a:p>
          <a:endParaRPr lang="ru-RU"/>
        </a:p>
      </dgm:t>
    </dgm:pt>
    <dgm:pt modelId="{42FDCB28-28B7-437D-B81C-5B1A3D1231FE}" type="pres">
      <dgm:prSet presAssocID="{3DF4AFCA-9B43-4830-81AF-6DB6CD260E7A}" presName="hierChild3" presStyleCnt="0"/>
      <dgm:spPr/>
    </dgm:pt>
    <dgm:pt modelId="{C59C62F7-4F19-44D0-97B5-E1EF15D69CA4}" type="pres">
      <dgm:prSet presAssocID="{252CD14D-6CF9-454E-A755-F9AD463D0A67}" presName="bgShapesFlow" presStyleCnt="0"/>
      <dgm:spPr/>
    </dgm:pt>
    <dgm:pt modelId="{CBFE368A-E2D1-4DDC-9FE4-D1227916CB52}" type="pres">
      <dgm:prSet presAssocID="{CA327AC9-9591-494F-9F1D-6180E579D801}" presName="rectComp" presStyleCnt="0"/>
      <dgm:spPr/>
    </dgm:pt>
    <dgm:pt modelId="{EDCCCD0B-E0EC-4F8D-9C67-78ADB5325115}" type="pres">
      <dgm:prSet presAssocID="{CA327AC9-9591-494F-9F1D-6180E579D801}" presName="bgRect" presStyleLbl="bgShp" presStyleIdx="0" presStyleCnt="3" custLinFactNeighborY="22617"/>
      <dgm:spPr/>
      <dgm:t>
        <a:bodyPr/>
        <a:lstStyle/>
        <a:p>
          <a:endParaRPr lang="ru-RU"/>
        </a:p>
      </dgm:t>
    </dgm:pt>
    <dgm:pt modelId="{5F0D3E8B-3340-418B-9E20-BD598C47DC78}" type="pres">
      <dgm:prSet presAssocID="{CA327AC9-9591-494F-9F1D-6180E579D801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F3666-9C24-40CC-9E1E-D80A41D9619B}" type="pres">
      <dgm:prSet presAssocID="{CA327AC9-9591-494F-9F1D-6180E579D801}" presName="spComp" presStyleCnt="0"/>
      <dgm:spPr/>
    </dgm:pt>
    <dgm:pt modelId="{4C3E73CD-9030-43D2-AB9C-AB820C2151CF}" type="pres">
      <dgm:prSet presAssocID="{CA327AC9-9591-494F-9F1D-6180E579D801}" presName="vSp" presStyleCnt="0"/>
      <dgm:spPr/>
    </dgm:pt>
    <dgm:pt modelId="{A6F15DC4-A73B-476A-95C9-6CB4356432C2}" type="pres">
      <dgm:prSet presAssocID="{313DF81C-98FC-41D7-9869-6A1627322739}" presName="rectComp" presStyleCnt="0"/>
      <dgm:spPr/>
    </dgm:pt>
    <dgm:pt modelId="{E990D987-F6DB-4B83-98AE-90AD5FB7FAA6}" type="pres">
      <dgm:prSet presAssocID="{313DF81C-98FC-41D7-9869-6A1627322739}" presName="bgRect" presStyleLbl="bgShp" presStyleIdx="1" presStyleCnt="3" custLinFactNeighborX="303" custLinFactNeighborY="61205"/>
      <dgm:spPr/>
      <dgm:t>
        <a:bodyPr/>
        <a:lstStyle/>
        <a:p>
          <a:endParaRPr lang="ru-RU"/>
        </a:p>
      </dgm:t>
    </dgm:pt>
    <dgm:pt modelId="{F3DEAF06-9103-45A1-A64F-179E4771E045}" type="pres">
      <dgm:prSet presAssocID="{313DF81C-98FC-41D7-9869-6A1627322739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6AC6F-E561-46E6-96E4-11BDF992336D}" type="pres">
      <dgm:prSet presAssocID="{313DF81C-98FC-41D7-9869-6A1627322739}" presName="spComp" presStyleCnt="0"/>
      <dgm:spPr/>
    </dgm:pt>
    <dgm:pt modelId="{972E55DA-AC1B-4C85-AEB3-9EC4BD5B8F36}" type="pres">
      <dgm:prSet presAssocID="{313DF81C-98FC-41D7-9869-6A1627322739}" presName="vSp" presStyleCnt="0"/>
      <dgm:spPr/>
    </dgm:pt>
    <dgm:pt modelId="{07207B9C-2A28-4901-BBB9-ABFA9754D74D}" type="pres">
      <dgm:prSet presAssocID="{BA18B047-934B-4B0C-97ED-94E4118FFA6D}" presName="rectComp" presStyleCnt="0"/>
      <dgm:spPr/>
    </dgm:pt>
    <dgm:pt modelId="{4E2D1288-B82D-426F-862A-829140430D85}" type="pres">
      <dgm:prSet presAssocID="{BA18B047-934B-4B0C-97ED-94E4118FFA6D}" presName="bgRect" presStyleLbl="bgShp" presStyleIdx="2" presStyleCnt="3" custLinFactNeighborX="2003" custLinFactNeighborY="90450"/>
      <dgm:spPr/>
      <dgm:t>
        <a:bodyPr/>
        <a:lstStyle/>
        <a:p>
          <a:endParaRPr lang="ru-RU"/>
        </a:p>
      </dgm:t>
    </dgm:pt>
    <dgm:pt modelId="{CC5706BA-9620-44F3-B251-A33E1DBB05CA}" type="pres">
      <dgm:prSet presAssocID="{BA18B047-934B-4B0C-97ED-94E4118FFA6D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7FD968-BFDC-41B8-83B7-8BD72BE2DD13}" type="presOf" srcId="{A705199C-364C-4E2D-95A7-7CCFDC2D507E}" destId="{F6E8A863-AF98-4F66-88C3-C19ED4C95E39}" srcOrd="0" destOrd="0" presId="urn:microsoft.com/office/officeart/2005/8/layout/hierarchy6"/>
    <dgm:cxn modelId="{1A9364DD-6C13-480A-8A48-A71CD8C3BDAE}" type="presOf" srcId="{BA18B047-934B-4B0C-97ED-94E4118FFA6D}" destId="{4E2D1288-B82D-426F-862A-829140430D85}" srcOrd="0" destOrd="0" presId="urn:microsoft.com/office/officeart/2005/8/layout/hierarchy6"/>
    <dgm:cxn modelId="{12E2C6D3-B7B0-4828-9789-7C4B84492550}" type="presOf" srcId="{CA327AC9-9591-494F-9F1D-6180E579D801}" destId="{EDCCCD0B-E0EC-4F8D-9C67-78ADB5325115}" srcOrd="0" destOrd="0" presId="urn:microsoft.com/office/officeart/2005/8/layout/hierarchy6"/>
    <dgm:cxn modelId="{F9C617AE-69CD-4223-A8C7-8F8BECE73328}" srcId="{A705199C-364C-4E2D-95A7-7CCFDC2D507E}" destId="{3DF4AFCA-9B43-4830-81AF-6DB6CD260E7A}" srcOrd="1" destOrd="0" parTransId="{AE8D91B3-8380-4A73-BEF3-F2FE742441DC}" sibTransId="{5A19D034-D5DA-4068-BAAA-8AA7A01FC45B}"/>
    <dgm:cxn modelId="{94E5D999-C39A-4950-BC08-9FCA995AE6F1}" type="presOf" srcId="{3DF4AFCA-9B43-4830-81AF-6DB6CD260E7A}" destId="{372D1D2C-8FE6-446B-ADA4-8818E7F27C27}" srcOrd="0" destOrd="0" presId="urn:microsoft.com/office/officeart/2005/8/layout/hierarchy6"/>
    <dgm:cxn modelId="{D68C19A6-6ECF-4342-92E1-4945E7C275B0}" srcId="{252CD14D-6CF9-454E-A755-F9AD463D0A67}" destId="{CA327AC9-9591-494F-9F1D-6180E579D801}" srcOrd="1" destOrd="0" parTransId="{CCEE2CB3-33A9-4E0E-A0D2-AAB66932CAE8}" sibTransId="{2E7B546B-9820-4A48-AAD5-CDCFFD613A03}"/>
    <dgm:cxn modelId="{6E4E8381-A213-456E-939F-E6BAA9F3C5EA}" type="presOf" srcId="{2FABDC11-DC4F-480A-A3C8-1A2AE8557435}" destId="{196AA2D3-1430-472C-A1A2-BECB2E9B42F0}" srcOrd="0" destOrd="0" presId="urn:microsoft.com/office/officeart/2005/8/layout/hierarchy6"/>
    <dgm:cxn modelId="{C185A786-33E4-4AA5-8458-ED38A6C96315}" srcId="{252CD14D-6CF9-454E-A755-F9AD463D0A67}" destId="{313DF81C-98FC-41D7-9869-6A1627322739}" srcOrd="2" destOrd="0" parTransId="{D14BFF03-26C9-4A40-BE2F-1A024B032330}" sibTransId="{AC745828-2C23-48E7-BE00-0E7C1951B1CE}"/>
    <dgm:cxn modelId="{5F038858-55B0-48E0-9051-F312938EF469}" type="presOf" srcId="{409340C2-8CEE-4334-B949-510CB76DB86E}" destId="{5A807935-9AFC-4C86-A083-CBB3724D91AB}" srcOrd="0" destOrd="0" presId="urn:microsoft.com/office/officeart/2005/8/layout/hierarchy6"/>
    <dgm:cxn modelId="{B5140B50-F0D8-464B-B590-C23B169F245C}" type="presOf" srcId="{BA18B047-934B-4B0C-97ED-94E4118FFA6D}" destId="{CC5706BA-9620-44F3-B251-A33E1DBB05CA}" srcOrd="1" destOrd="0" presId="urn:microsoft.com/office/officeart/2005/8/layout/hierarchy6"/>
    <dgm:cxn modelId="{8D8AE7BB-AA3A-4F18-B673-180DD210BF79}" srcId="{B284DB3D-10AC-4D83-BFE3-163BE42B5A41}" destId="{A705199C-364C-4E2D-95A7-7CCFDC2D507E}" srcOrd="0" destOrd="0" parTransId="{409340C2-8CEE-4334-B949-510CB76DB86E}" sibTransId="{F80DFE96-86B2-415A-A412-298851A61DBB}"/>
    <dgm:cxn modelId="{3BB4859E-8924-478C-8940-378FD95313F7}" srcId="{252CD14D-6CF9-454E-A755-F9AD463D0A67}" destId="{BA18B047-934B-4B0C-97ED-94E4118FFA6D}" srcOrd="3" destOrd="0" parTransId="{D1B6D95E-3622-4AF6-BC8E-8ED4126CA21F}" sibTransId="{416DF77F-59ED-4DEF-B044-674A4ED6C9E5}"/>
    <dgm:cxn modelId="{E48619FA-9483-4BAD-9734-467551C0FBC8}" srcId="{A705199C-364C-4E2D-95A7-7CCFDC2D507E}" destId="{662B588B-BA00-49C4-B954-6B4581B94AF9}" srcOrd="0" destOrd="0" parTransId="{2FABDC11-DC4F-480A-A3C8-1A2AE8557435}" sibTransId="{37037191-F535-43DD-853D-4CF0FC9A0CA9}"/>
    <dgm:cxn modelId="{EEB5CE3F-9259-406D-B897-EA6D49F64C12}" type="presOf" srcId="{662B588B-BA00-49C4-B954-6B4581B94AF9}" destId="{5FE2EFEA-CE83-4F4C-8591-5FB65DED0F8D}" srcOrd="0" destOrd="0" presId="urn:microsoft.com/office/officeart/2005/8/layout/hierarchy6"/>
    <dgm:cxn modelId="{CB139D03-3EC4-4A34-B61B-B8812442D801}" srcId="{252CD14D-6CF9-454E-A755-F9AD463D0A67}" destId="{B284DB3D-10AC-4D83-BFE3-163BE42B5A41}" srcOrd="0" destOrd="0" parTransId="{38ED8AD1-EDC0-47CB-B24A-48CC579A52BA}" sibTransId="{B1E674E0-6A4A-4092-86D9-D61EFBF8ABC1}"/>
    <dgm:cxn modelId="{875459DA-5470-4E48-9023-A61C064B7F7A}" type="presOf" srcId="{313DF81C-98FC-41D7-9869-6A1627322739}" destId="{E990D987-F6DB-4B83-98AE-90AD5FB7FAA6}" srcOrd="0" destOrd="0" presId="urn:microsoft.com/office/officeart/2005/8/layout/hierarchy6"/>
    <dgm:cxn modelId="{6650DDEB-76C5-4732-AF7A-E8822778FB7D}" type="presOf" srcId="{AE8D91B3-8380-4A73-BEF3-F2FE742441DC}" destId="{F3DDB575-70A6-424C-A39C-F9A795E60614}" srcOrd="0" destOrd="0" presId="urn:microsoft.com/office/officeart/2005/8/layout/hierarchy6"/>
    <dgm:cxn modelId="{83A1B0F8-4D5B-4510-960B-D6C69C36DCDF}" type="presOf" srcId="{252CD14D-6CF9-454E-A755-F9AD463D0A67}" destId="{BEB37EAF-2368-4064-958E-10C19D9C7A50}" srcOrd="0" destOrd="0" presId="urn:microsoft.com/office/officeart/2005/8/layout/hierarchy6"/>
    <dgm:cxn modelId="{FD4122CE-7741-4ABC-907C-AB621983A78E}" type="presOf" srcId="{B284DB3D-10AC-4D83-BFE3-163BE42B5A41}" destId="{6B1DE20D-65D7-4CA9-A226-5CEDB42825C3}" srcOrd="0" destOrd="0" presId="urn:microsoft.com/office/officeart/2005/8/layout/hierarchy6"/>
    <dgm:cxn modelId="{038C9F15-9835-4E93-BBCB-E02285281386}" type="presOf" srcId="{313DF81C-98FC-41D7-9869-6A1627322739}" destId="{F3DEAF06-9103-45A1-A64F-179E4771E045}" srcOrd="1" destOrd="0" presId="urn:microsoft.com/office/officeart/2005/8/layout/hierarchy6"/>
    <dgm:cxn modelId="{4821BA4E-A3F0-474B-A468-A8981519E3D8}" type="presOf" srcId="{CA327AC9-9591-494F-9F1D-6180E579D801}" destId="{5F0D3E8B-3340-418B-9E20-BD598C47DC78}" srcOrd="1" destOrd="0" presId="urn:microsoft.com/office/officeart/2005/8/layout/hierarchy6"/>
    <dgm:cxn modelId="{073ED480-B6FD-4674-B7AB-7B685DF2AC5D}" type="presParOf" srcId="{BEB37EAF-2368-4064-958E-10C19D9C7A50}" destId="{0B2DFB36-84A9-45BE-B2C0-3CB6A6052E82}" srcOrd="0" destOrd="0" presId="urn:microsoft.com/office/officeart/2005/8/layout/hierarchy6"/>
    <dgm:cxn modelId="{45A34CB6-34AF-49D4-9D18-6659731AF8BD}" type="presParOf" srcId="{0B2DFB36-84A9-45BE-B2C0-3CB6A6052E82}" destId="{EC2F8BB8-4B34-4ACB-936C-DC0A7455EAFE}" srcOrd="0" destOrd="0" presId="urn:microsoft.com/office/officeart/2005/8/layout/hierarchy6"/>
    <dgm:cxn modelId="{AC8E4B26-AB0D-4821-AEC5-9326EB32E72E}" type="presParOf" srcId="{0B2DFB36-84A9-45BE-B2C0-3CB6A6052E82}" destId="{3E10DF7E-0DD1-446B-8DDC-E17B67DEB935}" srcOrd="1" destOrd="0" presId="urn:microsoft.com/office/officeart/2005/8/layout/hierarchy6"/>
    <dgm:cxn modelId="{84E33F8A-2F4B-460B-B67B-9DD1EA9E9894}" type="presParOf" srcId="{3E10DF7E-0DD1-446B-8DDC-E17B67DEB935}" destId="{EB8AF070-0C0B-4D10-85CF-9B29C70D7152}" srcOrd="0" destOrd="0" presId="urn:microsoft.com/office/officeart/2005/8/layout/hierarchy6"/>
    <dgm:cxn modelId="{3255CEE3-70A6-4A6C-8921-1408EFF58A84}" type="presParOf" srcId="{EB8AF070-0C0B-4D10-85CF-9B29C70D7152}" destId="{6B1DE20D-65D7-4CA9-A226-5CEDB42825C3}" srcOrd="0" destOrd="0" presId="urn:microsoft.com/office/officeart/2005/8/layout/hierarchy6"/>
    <dgm:cxn modelId="{FBB2156E-C20D-4D3E-A0BA-F26A2CA654B1}" type="presParOf" srcId="{EB8AF070-0C0B-4D10-85CF-9B29C70D7152}" destId="{F8DDCA42-2A84-4AE0-A37F-3ECDC7EEEFB4}" srcOrd="1" destOrd="0" presId="urn:microsoft.com/office/officeart/2005/8/layout/hierarchy6"/>
    <dgm:cxn modelId="{E87AD62E-114B-4277-98C7-125CE0C59D7E}" type="presParOf" srcId="{F8DDCA42-2A84-4AE0-A37F-3ECDC7EEEFB4}" destId="{5A807935-9AFC-4C86-A083-CBB3724D91AB}" srcOrd="0" destOrd="0" presId="urn:microsoft.com/office/officeart/2005/8/layout/hierarchy6"/>
    <dgm:cxn modelId="{D36189D1-19B5-4E2D-AA75-87BC360A544E}" type="presParOf" srcId="{F8DDCA42-2A84-4AE0-A37F-3ECDC7EEEFB4}" destId="{B4010A36-AEDD-45C3-A93D-C076BA8755D5}" srcOrd="1" destOrd="0" presId="urn:microsoft.com/office/officeart/2005/8/layout/hierarchy6"/>
    <dgm:cxn modelId="{F36FAAA4-82D5-4835-BD53-A67B84F6FEAE}" type="presParOf" srcId="{B4010A36-AEDD-45C3-A93D-C076BA8755D5}" destId="{F6E8A863-AF98-4F66-88C3-C19ED4C95E39}" srcOrd="0" destOrd="0" presId="urn:microsoft.com/office/officeart/2005/8/layout/hierarchy6"/>
    <dgm:cxn modelId="{5BE81041-74EB-4A9D-9A5E-C78D97340B8A}" type="presParOf" srcId="{B4010A36-AEDD-45C3-A93D-C076BA8755D5}" destId="{A7F6F26B-2D8B-403E-B1E9-A042B3756625}" srcOrd="1" destOrd="0" presId="urn:microsoft.com/office/officeart/2005/8/layout/hierarchy6"/>
    <dgm:cxn modelId="{E2BEAF8F-28CC-4728-8984-CCE5A5614B43}" type="presParOf" srcId="{A7F6F26B-2D8B-403E-B1E9-A042B3756625}" destId="{196AA2D3-1430-472C-A1A2-BECB2E9B42F0}" srcOrd="0" destOrd="0" presId="urn:microsoft.com/office/officeart/2005/8/layout/hierarchy6"/>
    <dgm:cxn modelId="{9F195FAB-64E8-4080-B661-54C43639EEA5}" type="presParOf" srcId="{A7F6F26B-2D8B-403E-B1E9-A042B3756625}" destId="{1F804874-64F1-4A58-A1C3-2D3F60DFB32B}" srcOrd="1" destOrd="0" presId="urn:microsoft.com/office/officeart/2005/8/layout/hierarchy6"/>
    <dgm:cxn modelId="{7824C774-8DC3-40A5-8CE4-3D2D7672FDB2}" type="presParOf" srcId="{1F804874-64F1-4A58-A1C3-2D3F60DFB32B}" destId="{5FE2EFEA-CE83-4F4C-8591-5FB65DED0F8D}" srcOrd="0" destOrd="0" presId="urn:microsoft.com/office/officeart/2005/8/layout/hierarchy6"/>
    <dgm:cxn modelId="{9FB26296-78C5-46DF-9B40-39D8261EDB99}" type="presParOf" srcId="{1F804874-64F1-4A58-A1C3-2D3F60DFB32B}" destId="{F7CCD559-16E5-417F-B256-5BB38398E121}" srcOrd="1" destOrd="0" presId="urn:microsoft.com/office/officeart/2005/8/layout/hierarchy6"/>
    <dgm:cxn modelId="{3A509026-4FDB-43F6-B87E-EF9D66AC3F91}" type="presParOf" srcId="{A7F6F26B-2D8B-403E-B1E9-A042B3756625}" destId="{F3DDB575-70A6-424C-A39C-F9A795E60614}" srcOrd="2" destOrd="0" presId="urn:microsoft.com/office/officeart/2005/8/layout/hierarchy6"/>
    <dgm:cxn modelId="{D4F80A34-9332-47CE-8266-335994F78395}" type="presParOf" srcId="{A7F6F26B-2D8B-403E-B1E9-A042B3756625}" destId="{050F948E-F706-4373-974E-95D46DBDFF4F}" srcOrd="3" destOrd="0" presId="urn:microsoft.com/office/officeart/2005/8/layout/hierarchy6"/>
    <dgm:cxn modelId="{E109F495-374E-4044-ABDA-72D73C4ADB7E}" type="presParOf" srcId="{050F948E-F706-4373-974E-95D46DBDFF4F}" destId="{372D1D2C-8FE6-446B-ADA4-8818E7F27C27}" srcOrd="0" destOrd="0" presId="urn:microsoft.com/office/officeart/2005/8/layout/hierarchy6"/>
    <dgm:cxn modelId="{7132DB09-F6E3-4D26-B575-7BB35B51ED29}" type="presParOf" srcId="{050F948E-F706-4373-974E-95D46DBDFF4F}" destId="{42FDCB28-28B7-437D-B81C-5B1A3D1231FE}" srcOrd="1" destOrd="0" presId="urn:microsoft.com/office/officeart/2005/8/layout/hierarchy6"/>
    <dgm:cxn modelId="{4F9CE3EE-E0A0-4D38-A259-DB890CF53D48}" type="presParOf" srcId="{BEB37EAF-2368-4064-958E-10C19D9C7A50}" destId="{C59C62F7-4F19-44D0-97B5-E1EF15D69CA4}" srcOrd="1" destOrd="0" presId="urn:microsoft.com/office/officeart/2005/8/layout/hierarchy6"/>
    <dgm:cxn modelId="{0570F100-3584-4074-9D61-9C583A73D232}" type="presParOf" srcId="{C59C62F7-4F19-44D0-97B5-E1EF15D69CA4}" destId="{CBFE368A-E2D1-4DDC-9FE4-D1227916CB52}" srcOrd="0" destOrd="0" presId="urn:microsoft.com/office/officeart/2005/8/layout/hierarchy6"/>
    <dgm:cxn modelId="{4FB80047-2D61-4D10-8550-AE103CAAEB21}" type="presParOf" srcId="{CBFE368A-E2D1-4DDC-9FE4-D1227916CB52}" destId="{EDCCCD0B-E0EC-4F8D-9C67-78ADB5325115}" srcOrd="0" destOrd="0" presId="urn:microsoft.com/office/officeart/2005/8/layout/hierarchy6"/>
    <dgm:cxn modelId="{F93185A5-E17F-406E-9982-B2EDCE83059E}" type="presParOf" srcId="{CBFE368A-E2D1-4DDC-9FE4-D1227916CB52}" destId="{5F0D3E8B-3340-418B-9E20-BD598C47DC78}" srcOrd="1" destOrd="0" presId="urn:microsoft.com/office/officeart/2005/8/layout/hierarchy6"/>
    <dgm:cxn modelId="{0CFC0695-7733-40FF-AB5E-D90255167BD0}" type="presParOf" srcId="{C59C62F7-4F19-44D0-97B5-E1EF15D69CA4}" destId="{6F0F3666-9C24-40CC-9E1E-D80A41D9619B}" srcOrd="1" destOrd="0" presId="urn:microsoft.com/office/officeart/2005/8/layout/hierarchy6"/>
    <dgm:cxn modelId="{AAAA6E14-5E2F-4E8C-805B-36182D42BB36}" type="presParOf" srcId="{6F0F3666-9C24-40CC-9E1E-D80A41D9619B}" destId="{4C3E73CD-9030-43D2-AB9C-AB820C2151CF}" srcOrd="0" destOrd="0" presId="urn:microsoft.com/office/officeart/2005/8/layout/hierarchy6"/>
    <dgm:cxn modelId="{0DB3D71F-E50A-472E-A526-379413F04B01}" type="presParOf" srcId="{C59C62F7-4F19-44D0-97B5-E1EF15D69CA4}" destId="{A6F15DC4-A73B-476A-95C9-6CB4356432C2}" srcOrd="2" destOrd="0" presId="urn:microsoft.com/office/officeart/2005/8/layout/hierarchy6"/>
    <dgm:cxn modelId="{5BC77B58-53D9-4E88-9F23-A572C5359B40}" type="presParOf" srcId="{A6F15DC4-A73B-476A-95C9-6CB4356432C2}" destId="{E990D987-F6DB-4B83-98AE-90AD5FB7FAA6}" srcOrd="0" destOrd="0" presId="urn:microsoft.com/office/officeart/2005/8/layout/hierarchy6"/>
    <dgm:cxn modelId="{AFA1BC70-9BF6-49FB-8351-9A4F81A6852B}" type="presParOf" srcId="{A6F15DC4-A73B-476A-95C9-6CB4356432C2}" destId="{F3DEAF06-9103-45A1-A64F-179E4771E045}" srcOrd="1" destOrd="0" presId="urn:microsoft.com/office/officeart/2005/8/layout/hierarchy6"/>
    <dgm:cxn modelId="{FFEFD446-D08E-4606-8283-4AA06647424B}" type="presParOf" srcId="{C59C62F7-4F19-44D0-97B5-E1EF15D69CA4}" destId="{9986AC6F-E561-46E6-96E4-11BDF992336D}" srcOrd="3" destOrd="0" presId="urn:microsoft.com/office/officeart/2005/8/layout/hierarchy6"/>
    <dgm:cxn modelId="{958FF7B7-6E55-4AFB-92D6-EC3BF8066D8D}" type="presParOf" srcId="{9986AC6F-E561-46E6-96E4-11BDF992336D}" destId="{972E55DA-AC1B-4C85-AEB3-9EC4BD5B8F36}" srcOrd="0" destOrd="0" presId="urn:microsoft.com/office/officeart/2005/8/layout/hierarchy6"/>
    <dgm:cxn modelId="{7322B467-D069-42A1-8DB6-DB7434464F62}" type="presParOf" srcId="{C59C62F7-4F19-44D0-97B5-E1EF15D69CA4}" destId="{07207B9C-2A28-4901-BBB9-ABFA9754D74D}" srcOrd="4" destOrd="0" presId="urn:microsoft.com/office/officeart/2005/8/layout/hierarchy6"/>
    <dgm:cxn modelId="{DFAFD3EE-0329-4B61-BF13-C756D5E1B382}" type="presParOf" srcId="{07207B9C-2A28-4901-BBB9-ABFA9754D74D}" destId="{4E2D1288-B82D-426F-862A-829140430D85}" srcOrd="0" destOrd="0" presId="urn:microsoft.com/office/officeart/2005/8/layout/hierarchy6"/>
    <dgm:cxn modelId="{1146456D-1A8E-4E59-A3B7-9B0997188EA7}" type="presParOf" srcId="{07207B9C-2A28-4901-BBB9-ABFA9754D74D}" destId="{CC5706BA-9620-44F3-B251-A33E1DBB05C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36D42A-B12C-0542-A8CB-D01F3E3C56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CC6941-D663-A446-9B0C-D5CD9248E247}">
      <dgm:prSet custT="1"/>
      <dgm:spPr/>
      <dgm:t>
        <a:bodyPr/>
        <a:lstStyle/>
        <a:p>
          <a:r>
            <a:rPr lang="ru-RU" sz="2400" b="1" dirty="0"/>
            <a:t>Формы обучения</a:t>
          </a:r>
        </a:p>
      </dgm:t>
    </dgm:pt>
    <dgm:pt modelId="{48BB4F54-DDA9-214A-B054-4176C8FAB294}" type="parTrans" cxnId="{9B1DF774-772C-434A-AAD0-6F4CEC1E5A84}">
      <dgm:prSet/>
      <dgm:spPr/>
      <dgm:t>
        <a:bodyPr/>
        <a:lstStyle/>
        <a:p>
          <a:endParaRPr lang="ru-RU"/>
        </a:p>
      </dgm:t>
    </dgm:pt>
    <dgm:pt modelId="{51C561E2-1BE3-4E4F-821F-BC70EC0394AF}" type="sibTrans" cxnId="{9B1DF774-772C-434A-AAD0-6F4CEC1E5A84}">
      <dgm:prSet/>
      <dgm:spPr/>
      <dgm:t>
        <a:bodyPr/>
        <a:lstStyle/>
        <a:p>
          <a:endParaRPr lang="ru-RU"/>
        </a:p>
      </dgm:t>
    </dgm:pt>
    <dgm:pt modelId="{11872D45-6DA4-804A-A398-7531BD59B0B8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Стажировки на рабочем месте</a:t>
          </a:r>
          <a:endParaRPr lang="ru-RU" sz="1800" b="1" dirty="0">
            <a:solidFill>
              <a:srgbClr val="002060"/>
            </a:solidFill>
          </a:endParaRPr>
        </a:p>
      </dgm:t>
    </dgm:pt>
    <dgm:pt modelId="{B5CF3FF0-97B3-4F44-A4C7-02DDCC3DD58A}" type="parTrans" cxnId="{119DAC5D-35CC-5C4E-943C-803D47E7C63D}">
      <dgm:prSet/>
      <dgm:spPr/>
      <dgm:t>
        <a:bodyPr/>
        <a:lstStyle/>
        <a:p>
          <a:endParaRPr lang="ru-RU"/>
        </a:p>
      </dgm:t>
    </dgm:pt>
    <dgm:pt modelId="{1F02194E-C85B-3D4A-8F16-9BE906BECF68}" type="sibTrans" cxnId="{119DAC5D-35CC-5C4E-943C-803D47E7C63D}">
      <dgm:prSet/>
      <dgm:spPr/>
      <dgm:t>
        <a:bodyPr/>
        <a:lstStyle/>
        <a:p>
          <a:endParaRPr lang="ru-RU"/>
        </a:p>
      </dgm:t>
    </dgm:pt>
    <dgm:pt modelId="{6B701D73-2C6D-0A45-8D33-D14D07FB9EA4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Программы НМО с применением дистанционных технологий</a:t>
          </a:r>
          <a:endParaRPr lang="ru-RU" sz="1800" b="1" dirty="0">
            <a:solidFill>
              <a:srgbClr val="002060"/>
            </a:solidFill>
          </a:endParaRPr>
        </a:p>
      </dgm:t>
    </dgm:pt>
    <dgm:pt modelId="{82770F60-0B8B-9A4A-9487-915E595D1CE0}" type="parTrans" cxnId="{9C3C2BEB-29C8-D343-AFDA-79EA2021E32F}">
      <dgm:prSet/>
      <dgm:spPr/>
      <dgm:t>
        <a:bodyPr/>
        <a:lstStyle/>
        <a:p>
          <a:endParaRPr lang="ru-RU"/>
        </a:p>
      </dgm:t>
    </dgm:pt>
    <dgm:pt modelId="{C9AE809E-E2A4-F64C-853C-28D550DE6B10}" type="sibTrans" cxnId="{9C3C2BEB-29C8-D343-AFDA-79EA2021E32F}">
      <dgm:prSet/>
      <dgm:spPr/>
      <dgm:t>
        <a:bodyPr/>
        <a:lstStyle/>
        <a:p>
          <a:endParaRPr lang="ru-RU"/>
        </a:p>
      </dgm:t>
    </dgm:pt>
    <dgm:pt modelId="{FBB16421-592E-DE46-9663-DF6F088BF38C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Сертификационные курсы</a:t>
          </a:r>
          <a:endParaRPr lang="ru-RU" sz="600" b="1" dirty="0">
            <a:solidFill>
              <a:srgbClr val="002060"/>
            </a:solidFill>
          </a:endParaRPr>
        </a:p>
      </dgm:t>
    </dgm:pt>
    <dgm:pt modelId="{DBC1604C-40E6-7142-B25A-D45E9D76B2AD}" type="parTrans" cxnId="{6EECF883-0545-9942-8D50-853ABA84DB84}">
      <dgm:prSet/>
      <dgm:spPr/>
      <dgm:t>
        <a:bodyPr/>
        <a:lstStyle/>
        <a:p>
          <a:endParaRPr lang="ru-RU"/>
        </a:p>
      </dgm:t>
    </dgm:pt>
    <dgm:pt modelId="{BAFD3282-1869-0A4A-96AE-F042566DCE27}" type="sibTrans" cxnId="{6EECF883-0545-9942-8D50-853ABA84DB84}">
      <dgm:prSet/>
      <dgm:spPr/>
      <dgm:t>
        <a:bodyPr/>
        <a:lstStyle/>
        <a:p>
          <a:endParaRPr lang="ru-RU"/>
        </a:p>
      </dgm:t>
    </dgm:pt>
    <dgm:pt modelId="{4E24DC9B-694F-9D4D-B056-57DC2122726A}">
      <dgm:prSet custT="1"/>
      <dgm:spPr/>
      <dgm:t>
        <a:bodyPr/>
        <a:lstStyle/>
        <a:p>
          <a:r>
            <a:rPr lang="ru-RU" sz="2400" b="1" dirty="0"/>
            <a:t>Тематика обучения</a:t>
          </a:r>
          <a:r>
            <a:rPr lang="en-US" sz="2400" b="1" dirty="0"/>
            <a:t> </a:t>
          </a:r>
          <a:r>
            <a:rPr lang="ru-RU" sz="2400" b="1" dirty="0"/>
            <a:t> </a:t>
          </a:r>
        </a:p>
      </dgm:t>
    </dgm:pt>
    <dgm:pt modelId="{A3AF56E1-3F1B-1F49-BF93-AC927D2592BA}" type="parTrans" cxnId="{ACF20560-CE68-3B4D-9B94-E4C8E4B94B31}">
      <dgm:prSet/>
      <dgm:spPr/>
      <dgm:t>
        <a:bodyPr/>
        <a:lstStyle/>
        <a:p>
          <a:endParaRPr lang="ru-RU"/>
        </a:p>
      </dgm:t>
    </dgm:pt>
    <dgm:pt modelId="{EC35B641-E3AD-BC46-BC48-CF4025C2E915}" type="sibTrans" cxnId="{ACF20560-CE68-3B4D-9B94-E4C8E4B94B31}">
      <dgm:prSet/>
      <dgm:spPr/>
      <dgm:t>
        <a:bodyPr/>
        <a:lstStyle/>
        <a:p>
          <a:endParaRPr lang="ru-RU"/>
        </a:p>
      </dgm:t>
    </dgm:pt>
    <dgm:pt modelId="{136101B0-D93E-114C-A2A9-937FBEA63CEC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Хирургическое лечение осложнений хронического панкреатита</a:t>
          </a:r>
          <a:endParaRPr lang="ru-RU" sz="1800" b="1" dirty="0">
            <a:solidFill>
              <a:srgbClr val="002060"/>
            </a:solidFill>
          </a:endParaRPr>
        </a:p>
      </dgm:t>
    </dgm:pt>
    <dgm:pt modelId="{E777CFFC-DB8D-AB45-BFE5-3809B9419B7D}" type="parTrans" cxnId="{A1D5900C-1898-BF4D-9755-01C49825E7F3}">
      <dgm:prSet/>
      <dgm:spPr/>
      <dgm:t>
        <a:bodyPr/>
        <a:lstStyle/>
        <a:p>
          <a:endParaRPr lang="ru-RU"/>
        </a:p>
      </dgm:t>
    </dgm:pt>
    <dgm:pt modelId="{F4ABA20C-EFB4-5B41-B887-6FA3CBB1C1C6}" type="sibTrans" cxnId="{A1D5900C-1898-BF4D-9755-01C49825E7F3}">
      <dgm:prSet/>
      <dgm:spPr/>
      <dgm:t>
        <a:bodyPr/>
        <a:lstStyle/>
        <a:p>
          <a:endParaRPr lang="ru-RU"/>
        </a:p>
      </dgm:t>
    </dgm:pt>
    <dgm:pt modelId="{8FB8E352-C40F-F04C-998C-D89F74E2D32B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Кистозные опухоли поджелудочной железы</a:t>
          </a:r>
          <a:endParaRPr lang="ru-RU" sz="1800" b="1" dirty="0">
            <a:solidFill>
              <a:srgbClr val="002060"/>
            </a:solidFill>
          </a:endParaRPr>
        </a:p>
      </dgm:t>
    </dgm:pt>
    <dgm:pt modelId="{518590E6-6791-2449-8009-28E7DCC7F7F1}" type="parTrans" cxnId="{21601CEC-7BD0-2740-A7ED-8B8B573BDE49}">
      <dgm:prSet/>
      <dgm:spPr/>
      <dgm:t>
        <a:bodyPr/>
        <a:lstStyle/>
        <a:p>
          <a:endParaRPr lang="ru-RU"/>
        </a:p>
      </dgm:t>
    </dgm:pt>
    <dgm:pt modelId="{405D4D78-1697-C549-8B12-FE48FF74E0D8}" type="sibTrans" cxnId="{21601CEC-7BD0-2740-A7ED-8B8B573BDE49}">
      <dgm:prSet/>
      <dgm:spPr/>
      <dgm:t>
        <a:bodyPr/>
        <a:lstStyle/>
        <a:p>
          <a:endParaRPr lang="ru-RU"/>
        </a:p>
      </dgm:t>
    </dgm:pt>
    <dgm:pt modelId="{2CF8E1C6-0E6C-A746-82E4-D40FAF552366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Реконструктивная хирургия желудка</a:t>
          </a:r>
          <a:endParaRPr lang="ru-RU" sz="1800" b="1" dirty="0">
            <a:solidFill>
              <a:srgbClr val="002060"/>
            </a:solidFill>
          </a:endParaRPr>
        </a:p>
      </dgm:t>
    </dgm:pt>
    <dgm:pt modelId="{AFC9F746-1B1D-E740-8183-B0A2C0898E70}" type="parTrans" cxnId="{A8A416C3-3C87-0C43-990F-3E3F12AF2E92}">
      <dgm:prSet/>
      <dgm:spPr/>
      <dgm:t>
        <a:bodyPr/>
        <a:lstStyle/>
        <a:p>
          <a:endParaRPr lang="ru-RU"/>
        </a:p>
      </dgm:t>
    </dgm:pt>
    <dgm:pt modelId="{1A06DEB9-854B-6243-B816-5E765B3A02F6}" type="sibTrans" cxnId="{A8A416C3-3C87-0C43-990F-3E3F12AF2E92}">
      <dgm:prSet/>
      <dgm:spPr/>
      <dgm:t>
        <a:bodyPr/>
        <a:lstStyle/>
        <a:p>
          <a:endParaRPr lang="ru-RU"/>
        </a:p>
      </dgm:t>
    </dgm:pt>
    <dgm:pt modelId="{6ECD21D0-85E9-6F4F-ACE3-02CFD92E62F8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Лапароскопическая хирургия диафрагмальных грыж</a:t>
          </a:r>
          <a:endParaRPr lang="ru-RU" sz="1800" b="1" dirty="0">
            <a:solidFill>
              <a:srgbClr val="002060"/>
            </a:solidFill>
          </a:endParaRPr>
        </a:p>
      </dgm:t>
    </dgm:pt>
    <dgm:pt modelId="{B515C71A-E2A1-5A4B-A8D3-FBE438A87CCD}" type="parTrans" cxnId="{8E9F7692-C580-B042-B20C-8EBD804D93EF}">
      <dgm:prSet/>
      <dgm:spPr/>
      <dgm:t>
        <a:bodyPr/>
        <a:lstStyle/>
        <a:p>
          <a:endParaRPr lang="ru-RU"/>
        </a:p>
      </dgm:t>
    </dgm:pt>
    <dgm:pt modelId="{4F05C244-ECB1-1C4C-B2D9-E2E52EC285E8}" type="sibTrans" cxnId="{8E9F7692-C580-B042-B20C-8EBD804D93EF}">
      <dgm:prSet/>
      <dgm:spPr/>
      <dgm:t>
        <a:bodyPr/>
        <a:lstStyle/>
        <a:p>
          <a:endParaRPr lang="ru-RU"/>
        </a:p>
      </dgm:t>
    </dgm:pt>
    <dgm:pt modelId="{3C8404C9-ADF1-D041-B214-B77A6DCF3885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Неэпителиальные опухоли верхних отделов ЖКТ</a:t>
          </a:r>
          <a:endParaRPr lang="ru-RU" sz="1800" b="1" dirty="0">
            <a:solidFill>
              <a:srgbClr val="002060"/>
            </a:solidFill>
          </a:endParaRPr>
        </a:p>
      </dgm:t>
    </dgm:pt>
    <dgm:pt modelId="{67018B54-A54D-3746-BCF7-8C2F7C3BB561}" type="parTrans" cxnId="{F26FC06D-09EE-4B43-92A1-0C8008865C42}">
      <dgm:prSet/>
      <dgm:spPr/>
      <dgm:t>
        <a:bodyPr/>
        <a:lstStyle/>
        <a:p>
          <a:endParaRPr lang="ru-RU"/>
        </a:p>
      </dgm:t>
    </dgm:pt>
    <dgm:pt modelId="{B5CA6C4F-7171-2C45-BF12-415CBF04157C}" type="sibTrans" cxnId="{F26FC06D-09EE-4B43-92A1-0C8008865C42}">
      <dgm:prSet/>
      <dgm:spPr/>
      <dgm:t>
        <a:bodyPr/>
        <a:lstStyle/>
        <a:p>
          <a:endParaRPr lang="ru-RU"/>
        </a:p>
      </dgm:t>
    </dgm:pt>
    <dgm:pt modelId="{AEDA0EC1-FE97-B649-9937-75EE1E76EBA9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Эндоскопические вмешательства на желчных и панкреатических протоках</a:t>
          </a:r>
          <a:endParaRPr lang="ru-RU" sz="1800" b="1" dirty="0">
            <a:solidFill>
              <a:srgbClr val="002060"/>
            </a:solidFill>
          </a:endParaRPr>
        </a:p>
      </dgm:t>
    </dgm:pt>
    <dgm:pt modelId="{D24A95DA-8A0E-7040-8CE0-A0A558070C07}" type="parTrans" cxnId="{5139FB8A-4E93-794C-A7DB-ABB041EDC662}">
      <dgm:prSet/>
      <dgm:spPr/>
      <dgm:t>
        <a:bodyPr/>
        <a:lstStyle/>
        <a:p>
          <a:endParaRPr lang="ru-RU"/>
        </a:p>
      </dgm:t>
    </dgm:pt>
    <dgm:pt modelId="{20A9EF64-2A73-4244-ADBF-021604452387}" type="sibTrans" cxnId="{5139FB8A-4E93-794C-A7DB-ABB041EDC662}">
      <dgm:prSet/>
      <dgm:spPr/>
      <dgm:t>
        <a:bodyPr/>
        <a:lstStyle/>
        <a:p>
          <a:endParaRPr lang="ru-RU"/>
        </a:p>
      </dgm:t>
    </dgm:pt>
    <dgm:pt modelId="{80F1259C-CBE1-504A-8539-E9D62E9512FD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Инновационные методы хирургического лечения ожогов</a:t>
          </a:r>
          <a:endParaRPr lang="ru-RU" sz="1800" b="1" dirty="0">
            <a:solidFill>
              <a:srgbClr val="002060"/>
            </a:solidFill>
          </a:endParaRPr>
        </a:p>
      </dgm:t>
    </dgm:pt>
    <dgm:pt modelId="{AF9DB45E-A7B4-3B4A-9EB1-F9871DBF7026}" type="parTrans" cxnId="{997AD3EE-D26A-A343-BB3F-B2C5AA98C0F0}">
      <dgm:prSet/>
      <dgm:spPr/>
      <dgm:t>
        <a:bodyPr/>
        <a:lstStyle/>
        <a:p>
          <a:endParaRPr lang="ru-RU"/>
        </a:p>
      </dgm:t>
    </dgm:pt>
    <dgm:pt modelId="{50C05991-69BF-5044-946D-2C9087623487}" type="sibTrans" cxnId="{997AD3EE-D26A-A343-BB3F-B2C5AA98C0F0}">
      <dgm:prSet/>
      <dgm:spPr/>
      <dgm:t>
        <a:bodyPr/>
        <a:lstStyle/>
        <a:p>
          <a:endParaRPr lang="ru-RU"/>
        </a:p>
      </dgm:t>
    </dgm:pt>
    <dgm:pt modelId="{20565521-FBDD-0443-A174-63133C4D9BDD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Хирургия грыж брюшной стенки</a:t>
          </a:r>
          <a:endParaRPr lang="ru-RU" sz="1800" b="1" dirty="0">
            <a:solidFill>
              <a:srgbClr val="002060"/>
            </a:solidFill>
          </a:endParaRPr>
        </a:p>
      </dgm:t>
    </dgm:pt>
    <dgm:pt modelId="{8AB5250D-C9AE-D54C-8FAB-FF118ACD8B9C}" type="parTrans" cxnId="{58E340BA-B401-B545-891E-E8780F3949D6}">
      <dgm:prSet/>
      <dgm:spPr/>
      <dgm:t>
        <a:bodyPr/>
        <a:lstStyle/>
        <a:p>
          <a:endParaRPr lang="ru-RU"/>
        </a:p>
      </dgm:t>
    </dgm:pt>
    <dgm:pt modelId="{72888DEE-B096-A249-A012-B514D93990C1}" type="sibTrans" cxnId="{58E340BA-B401-B545-891E-E8780F3949D6}">
      <dgm:prSet/>
      <dgm:spPr/>
      <dgm:t>
        <a:bodyPr/>
        <a:lstStyle/>
        <a:p>
          <a:endParaRPr lang="ru-RU"/>
        </a:p>
      </dgm:t>
    </dgm:pt>
    <dgm:pt modelId="{D353CA54-57EE-9244-BF67-9E81548DAF6B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Этапное лечение больных с осложнениями после срединной стернотомии</a:t>
          </a:r>
          <a:endParaRPr lang="ru-RU" sz="1800" b="1" dirty="0">
            <a:solidFill>
              <a:srgbClr val="002060"/>
            </a:solidFill>
          </a:endParaRPr>
        </a:p>
      </dgm:t>
    </dgm:pt>
    <dgm:pt modelId="{23E464F0-DADA-0546-AC38-7D60C289BC3A}" type="parTrans" cxnId="{6505F92C-EE88-4F43-9533-45CDCBB44A6D}">
      <dgm:prSet/>
      <dgm:spPr/>
      <dgm:t>
        <a:bodyPr/>
        <a:lstStyle/>
        <a:p>
          <a:endParaRPr lang="ru-RU"/>
        </a:p>
      </dgm:t>
    </dgm:pt>
    <dgm:pt modelId="{BE808AC9-9C01-7645-84E9-CB8607F03D83}" type="sibTrans" cxnId="{6505F92C-EE88-4F43-9533-45CDCBB44A6D}">
      <dgm:prSet/>
      <dgm:spPr/>
      <dgm:t>
        <a:bodyPr/>
        <a:lstStyle/>
        <a:p>
          <a:endParaRPr lang="ru-RU"/>
        </a:p>
      </dgm:t>
    </dgm:pt>
    <dgm:pt modelId="{6F8B683D-5269-0040-BC89-7FFE44AC6016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Миниинвазивная торакальная хирургия</a:t>
          </a:r>
          <a:endParaRPr lang="ru-RU" sz="1800" b="1" dirty="0">
            <a:solidFill>
              <a:srgbClr val="002060"/>
            </a:solidFill>
          </a:endParaRPr>
        </a:p>
      </dgm:t>
    </dgm:pt>
    <dgm:pt modelId="{2B8DC707-14AF-584A-9FB3-F1C8ED280A87}" type="parTrans" cxnId="{9DFA6CF9-1D6E-944C-9FFA-191C7BA15DD8}">
      <dgm:prSet/>
      <dgm:spPr/>
      <dgm:t>
        <a:bodyPr/>
        <a:lstStyle/>
        <a:p>
          <a:endParaRPr lang="ru-RU"/>
        </a:p>
      </dgm:t>
    </dgm:pt>
    <dgm:pt modelId="{A5193984-9921-6341-B5DF-7CD9EB92A38C}" type="sibTrans" cxnId="{9DFA6CF9-1D6E-944C-9FFA-191C7BA15DD8}">
      <dgm:prSet/>
      <dgm:spPr/>
      <dgm:t>
        <a:bodyPr/>
        <a:lstStyle/>
        <a:p>
          <a:endParaRPr lang="ru-RU"/>
        </a:p>
      </dgm:t>
    </dgm:pt>
    <dgm:pt modelId="{5AC1DC5C-F634-954E-9B9E-4322FED68642}">
      <dgm:prSet custT="1"/>
      <dgm:spPr/>
      <dgm:t>
        <a:bodyPr/>
        <a:lstStyle/>
        <a:p>
          <a:r>
            <a:rPr lang="ru-RU" sz="1800" b="1" smtClean="0">
              <a:solidFill>
                <a:srgbClr val="002060"/>
              </a:solidFill>
            </a:rPr>
            <a:t>Сепсис</a:t>
          </a:r>
          <a:endParaRPr lang="ru-RU" sz="1800" b="1" dirty="0">
            <a:solidFill>
              <a:srgbClr val="002060"/>
            </a:solidFill>
          </a:endParaRPr>
        </a:p>
      </dgm:t>
    </dgm:pt>
    <dgm:pt modelId="{91AF7ECF-73D0-3143-9517-AE74656D4804}" type="parTrans" cxnId="{4B2B2096-6999-A545-9F4D-CEF4F96ED518}">
      <dgm:prSet/>
      <dgm:spPr/>
      <dgm:t>
        <a:bodyPr/>
        <a:lstStyle/>
        <a:p>
          <a:endParaRPr lang="ru-RU"/>
        </a:p>
      </dgm:t>
    </dgm:pt>
    <dgm:pt modelId="{00096C40-8F02-0C48-A656-C0DA1F19876D}" type="sibTrans" cxnId="{4B2B2096-6999-A545-9F4D-CEF4F96ED518}">
      <dgm:prSet/>
      <dgm:spPr/>
      <dgm:t>
        <a:bodyPr/>
        <a:lstStyle/>
        <a:p>
          <a:endParaRPr lang="ru-RU"/>
        </a:p>
      </dgm:t>
    </dgm:pt>
    <dgm:pt modelId="{C98970D2-7185-BC44-B252-BA2E75300F78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Лечение ран и раневых инфекций</a:t>
          </a:r>
          <a:endParaRPr lang="ru-RU" sz="1800" b="1" dirty="0">
            <a:solidFill>
              <a:srgbClr val="002060"/>
            </a:solidFill>
          </a:endParaRPr>
        </a:p>
      </dgm:t>
    </dgm:pt>
    <dgm:pt modelId="{4069916E-AF3D-754A-8A5D-ED530054041B}" type="parTrans" cxnId="{2B252507-8715-524C-BEB6-12525216FFB7}">
      <dgm:prSet/>
      <dgm:spPr/>
      <dgm:t>
        <a:bodyPr/>
        <a:lstStyle/>
        <a:p>
          <a:endParaRPr lang="ru-RU"/>
        </a:p>
      </dgm:t>
    </dgm:pt>
    <dgm:pt modelId="{42D47FED-0C27-144D-9849-B64CCCEA78E0}" type="sibTrans" cxnId="{2B252507-8715-524C-BEB6-12525216FFB7}">
      <dgm:prSet/>
      <dgm:spPr/>
      <dgm:t>
        <a:bodyPr/>
        <a:lstStyle/>
        <a:p>
          <a:endParaRPr lang="ru-RU"/>
        </a:p>
      </dgm:t>
    </dgm:pt>
    <dgm:pt modelId="{A6BC425F-BFEE-2345-BBDC-BE9D25144885}" type="pres">
      <dgm:prSet presAssocID="{1A36D42A-B12C-0542-A8CB-D01F3E3C56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001E9B-124D-604D-8D70-53EB8DFA6D0A}" type="pres">
      <dgm:prSet presAssocID="{CDCC6941-D663-A446-9B0C-D5CD9248E247}" presName="linNode" presStyleCnt="0"/>
      <dgm:spPr/>
      <dgm:t>
        <a:bodyPr/>
        <a:lstStyle/>
        <a:p>
          <a:endParaRPr lang="ru-RU"/>
        </a:p>
      </dgm:t>
    </dgm:pt>
    <dgm:pt modelId="{60C3D09B-93B0-374F-AD30-38E9B5B97199}" type="pres">
      <dgm:prSet presAssocID="{CDCC6941-D663-A446-9B0C-D5CD9248E247}" presName="parentText" presStyleLbl="node1" presStyleIdx="0" presStyleCnt="2" custScaleX="72606" custScaleY="40187" custLinFactNeighborX="-2434" custLinFactNeighborY="25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B28C1-4F9B-3446-BD7B-7A1FCDBEE577}" type="pres">
      <dgm:prSet presAssocID="{CDCC6941-D663-A446-9B0C-D5CD9248E247}" presName="descendantText" presStyleLbl="alignAccFollowNode1" presStyleIdx="0" presStyleCnt="2" custScaleX="105218" custScaleY="45126" custLinFactNeighborX="263" custLinFactNeighborY="5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68DFB62-D82A-FA4C-80E0-29F9A34CAD3F}" type="pres">
      <dgm:prSet presAssocID="{51C561E2-1BE3-4E4F-821F-BC70EC0394AF}" presName="sp" presStyleCnt="0"/>
      <dgm:spPr/>
      <dgm:t>
        <a:bodyPr/>
        <a:lstStyle/>
        <a:p>
          <a:endParaRPr lang="ru-RU"/>
        </a:p>
      </dgm:t>
    </dgm:pt>
    <dgm:pt modelId="{C5B21BA6-B08D-D448-9387-C8096FF2BF02}" type="pres">
      <dgm:prSet presAssocID="{4E24DC9B-694F-9D4D-B056-57DC2122726A}" presName="linNode" presStyleCnt="0"/>
      <dgm:spPr/>
      <dgm:t>
        <a:bodyPr/>
        <a:lstStyle/>
        <a:p>
          <a:endParaRPr lang="ru-RU"/>
        </a:p>
      </dgm:t>
    </dgm:pt>
    <dgm:pt modelId="{2CF9A213-6FC3-DC41-BB82-BE577AB3E458}" type="pres">
      <dgm:prSet presAssocID="{4E24DC9B-694F-9D4D-B056-57DC2122726A}" presName="parentText" presStyleLbl="node1" presStyleIdx="1" presStyleCnt="2" custScaleX="71976" custScaleY="50660" custLinFactNeighborX="-2549" custLinFactNeighborY="-41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D1BFA-E440-C846-A0E9-64D1525E300B}" type="pres">
      <dgm:prSet presAssocID="{4E24DC9B-694F-9D4D-B056-57DC2122726A}" presName="descendantText" presStyleLbl="alignAccFollowNode1" presStyleIdx="1" presStyleCnt="2" custScaleX="105836" custScaleY="168683" custLinFactNeighborX="887" custLinFactNeighborY="-136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6EECF883-0545-9942-8D50-853ABA84DB84}" srcId="{CDCC6941-D663-A446-9B0C-D5CD9248E247}" destId="{FBB16421-592E-DE46-9663-DF6F088BF38C}" srcOrd="2" destOrd="0" parTransId="{DBC1604C-40E6-7142-B25A-D45E9D76B2AD}" sibTransId="{BAFD3282-1869-0A4A-96AE-F042566DCE27}"/>
    <dgm:cxn modelId="{9C3C2BEB-29C8-D343-AFDA-79EA2021E32F}" srcId="{CDCC6941-D663-A446-9B0C-D5CD9248E247}" destId="{6B701D73-2C6D-0A45-8D33-D14D07FB9EA4}" srcOrd="1" destOrd="0" parTransId="{82770F60-0B8B-9A4A-9487-915E595D1CE0}" sibTransId="{C9AE809E-E2A4-F64C-853C-28D550DE6B10}"/>
    <dgm:cxn modelId="{4B2B2096-6999-A545-9F4D-CEF4F96ED518}" srcId="{4E24DC9B-694F-9D4D-B056-57DC2122726A}" destId="{5AC1DC5C-F634-954E-9B9E-4322FED68642}" srcOrd="10" destOrd="0" parTransId="{91AF7ECF-73D0-3143-9517-AE74656D4804}" sibTransId="{00096C40-8F02-0C48-A656-C0DA1F19876D}"/>
    <dgm:cxn modelId="{9B1DF774-772C-434A-AAD0-6F4CEC1E5A84}" srcId="{1A36D42A-B12C-0542-A8CB-D01F3E3C5615}" destId="{CDCC6941-D663-A446-9B0C-D5CD9248E247}" srcOrd="0" destOrd="0" parTransId="{48BB4F54-DDA9-214A-B054-4176C8FAB294}" sibTransId="{51C561E2-1BE3-4E4F-821F-BC70EC0394AF}"/>
    <dgm:cxn modelId="{58E340BA-B401-B545-891E-E8780F3949D6}" srcId="{4E24DC9B-694F-9D4D-B056-57DC2122726A}" destId="{20565521-FBDD-0443-A174-63133C4D9BDD}" srcOrd="7" destOrd="0" parTransId="{8AB5250D-C9AE-D54C-8FAB-FF118ACD8B9C}" sibTransId="{72888DEE-B096-A249-A012-B514D93990C1}"/>
    <dgm:cxn modelId="{4D51E496-EB80-4614-B86D-762D90C8C5B1}" type="presOf" srcId="{FBB16421-592E-DE46-9663-DF6F088BF38C}" destId="{E20B28C1-4F9B-3446-BD7B-7A1FCDBEE577}" srcOrd="0" destOrd="2" presId="urn:microsoft.com/office/officeart/2005/8/layout/vList5"/>
    <dgm:cxn modelId="{6505F92C-EE88-4F43-9533-45CDCBB44A6D}" srcId="{4E24DC9B-694F-9D4D-B056-57DC2122726A}" destId="{D353CA54-57EE-9244-BF67-9E81548DAF6B}" srcOrd="8" destOrd="0" parTransId="{23E464F0-DADA-0546-AC38-7D60C289BC3A}" sibTransId="{BE808AC9-9C01-7645-84E9-CB8607F03D83}"/>
    <dgm:cxn modelId="{2B4F5D86-84A3-438E-B017-9271E39899B4}" type="presOf" srcId="{AEDA0EC1-FE97-B649-9937-75EE1E76EBA9}" destId="{28FD1BFA-E440-C846-A0E9-64D1525E300B}" srcOrd="0" destOrd="5" presId="urn:microsoft.com/office/officeart/2005/8/layout/vList5"/>
    <dgm:cxn modelId="{A3DA2528-2945-4462-91D4-164F16B5DDDF}" type="presOf" srcId="{11872D45-6DA4-804A-A398-7531BD59B0B8}" destId="{E20B28C1-4F9B-3446-BD7B-7A1FCDBEE577}" srcOrd="0" destOrd="0" presId="urn:microsoft.com/office/officeart/2005/8/layout/vList5"/>
    <dgm:cxn modelId="{F1258E08-96EC-4ABD-A0B0-D8D581DB319E}" type="presOf" srcId="{4E24DC9B-694F-9D4D-B056-57DC2122726A}" destId="{2CF9A213-6FC3-DC41-BB82-BE577AB3E458}" srcOrd="0" destOrd="0" presId="urn:microsoft.com/office/officeart/2005/8/layout/vList5"/>
    <dgm:cxn modelId="{8E9F7692-C580-B042-B20C-8EBD804D93EF}" srcId="{4E24DC9B-694F-9D4D-B056-57DC2122726A}" destId="{6ECD21D0-85E9-6F4F-ACE3-02CFD92E62F8}" srcOrd="3" destOrd="0" parTransId="{B515C71A-E2A1-5A4B-A8D3-FBE438A87CCD}" sibTransId="{4F05C244-ECB1-1C4C-B2D9-E2E52EC285E8}"/>
    <dgm:cxn modelId="{86AA4F31-7E53-41D2-AE67-3D166BCDB352}" type="presOf" srcId="{6B701D73-2C6D-0A45-8D33-D14D07FB9EA4}" destId="{E20B28C1-4F9B-3446-BD7B-7A1FCDBEE577}" srcOrd="0" destOrd="1" presId="urn:microsoft.com/office/officeart/2005/8/layout/vList5"/>
    <dgm:cxn modelId="{39F7893C-F269-4AFF-B4D8-2A38B4927B30}" type="presOf" srcId="{C98970D2-7185-BC44-B252-BA2E75300F78}" destId="{28FD1BFA-E440-C846-A0E9-64D1525E300B}" srcOrd="0" destOrd="11" presId="urn:microsoft.com/office/officeart/2005/8/layout/vList5"/>
    <dgm:cxn modelId="{B886FB4F-0009-47F9-BBAA-613DA770507E}" type="presOf" srcId="{6ECD21D0-85E9-6F4F-ACE3-02CFD92E62F8}" destId="{28FD1BFA-E440-C846-A0E9-64D1525E300B}" srcOrd="0" destOrd="3" presId="urn:microsoft.com/office/officeart/2005/8/layout/vList5"/>
    <dgm:cxn modelId="{A1D5900C-1898-BF4D-9755-01C49825E7F3}" srcId="{4E24DC9B-694F-9D4D-B056-57DC2122726A}" destId="{136101B0-D93E-114C-A2A9-937FBEA63CEC}" srcOrd="0" destOrd="0" parTransId="{E777CFFC-DB8D-AB45-BFE5-3809B9419B7D}" sibTransId="{F4ABA20C-EFB4-5B41-B887-6FA3CBB1C1C6}"/>
    <dgm:cxn modelId="{E4B174CE-0459-44CD-B168-56DF758DD228}" type="presOf" srcId="{20565521-FBDD-0443-A174-63133C4D9BDD}" destId="{28FD1BFA-E440-C846-A0E9-64D1525E300B}" srcOrd="0" destOrd="7" presId="urn:microsoft.com/office/officeart/2005/8/layout/vList5"/>
    <dgm:cxn modelId="{BE625DAD-5E81-4579-B892-069401D98CD4}" type="presOf" srcId="{D353CA54-57EE-9244-BF67-9E81548DAF6B}" destId="{28FD1BFA-E440-C846-A0E9-64D1525E300B}" srcOrd="0" destOrd="8" presId="urn:microsoft.com/office/officeart/2005/8/layout/vList5"/>
    <dgm:cxn modelId="{7696E8E2-97B3-47EF-9D5B-7F04F118C784}" type="presOf" srcId="{CDCC6941-D663-A446-9B0C-D5CD9248E247}" destId="{60C3D09B-93B0-374F-AD30-38E9B5B97199}" srcOrd="0" destOrd="0" presId="urn:microsoft.com/office/officeart/2005/8/layout/vList5"/>
    <dgm:cxn modelId="{E3E613DF-E7D4-4F81-833B-CBD1684B2FF9}" type="presOf" srcId="{3C8404C9-ADF1-D041-B214-B77A6DCF3885}" destId="{28FD1BFA-E440-C846-A0E9-64D1525E300B}" srcOrd="0" destOrd="4" presId="urn:microsoft.com/office/officeart/2005/8/layout/vList5"/>
    <dgm:cxn modelId="{73E640C0-69BF-4C4C-9891-58DA0E7A0C91}" type="presOf" srcId="{6F8B683D-5269-0040-BC89-7FFE44AC6016}" destId="{28FD1BFA-E440-C846-A0E9-64D1525E300B}" srcOrd="0" destOrd="9" presId="urn:microsoft.com/office/officeart/2005/8/layout/vList5"/>
    <dgm:cxn modelId="{A8A416C3-3C87-0C43-990F-3E3F12AF2E92}" srcId="{4E24DC9B-694F-9D4D-B056-57DC2122726A}" destId="{2CF8E1C6-0E6C-A746-82E4-D40FAF552366}" srcOrd="2" destOrd="0" parTransId="{AFC9F746-1B1D-E740-8183-B0A2C0898E70}" sibTransId="{1A06DEB9-854B-6243-B816-5E765B3A02F6}"/>
    <dgm:cxn modelId="{ACF20560-CE68-3B4D-9B94-E4C8E4B94B31}" srcId="{1A36D42A-B12C-0542-A8CB-D01F3E3C5615}" destId="{4E24DC9B-694F-9D4D-B056-57DC2122726A}" srcOrd="1" destOrd="0" parTransId="{A3AF56E1-3F1B-1F49-BF93-AC927D2592BA}" sibTransId="{EC35B641-E3AD-BC46-BC48-CF4025C2E915}"/>
    <dgm:cxn modelId="{0AB9EB07-563F-4A7C-A23B-E7C96FFC7808}" type="presOf" srcId="{8FB8E352-C40F-F04C-998C-D89F74E2D32B}" destId="{28FD1BFA-E440-C846-A0E9-64D1525E300B}" srcOrd="0" destOrd="1" presId="urn:microsoft.com/office/officeart/2005/8/layout/vList5"/>
    <dgm:cxn modelId="{997AD3EE-D26A-A343-BB3F-B2C5AA98C0F0}" srcId="{4E24DC9B-694F-9D4D-B056-57DC2122726A}" destId="{80F1259C-CBE1-504A-8539-E9D62E9512FD}" srcOrd="6" destOrd="0" parTransId="{AF9DB45E-A7B4-3B4A-9EB1-F9871DBF7026}" sibTransId="{50C05991-69BF-5044-946D-2C9087623487}"/>
    <dgm:cxn modelId="{119DAC5D-35CC-5C4E-943C-803D47E7C63D}" srcId="{CDCC6941-D663-A446-9B0C-D5CD9248E247}" destId="{11872D45-6DA4-804A-A398-7531BD59B0B8}" srcOrd="0" destOrd="0" parTransId="{B5CF3FF0-97B3-4F44-A4C7-02DDCC3DD58A}" sibTransId="{1F02194E-C85B-3D4A-8F16-9BE906BECF68}"/>
    <dgm:cxn modelId="{0F9A2A59-337E-4709-AF82-B5C757A240DC}" type="presOf" srcId="{136101B0-D93E-114C-A2A9-937FBEA63CEC}" destId="{28FD1BFA-E440-C846-A0E9-64D1525E300B}" srcOrd="0" destOrd="0" presId="urn:microsoft.com/office/officeart/2005/8/layout/vList5"/>
    <dgm:cxn modelId="{43AE67CF-9317-43DE-A444-ACAF5C693C79}" type="presOf" srcId="{1A36D42A-B12C-0542-A8CB-D01F3E3C5615}" destId="{A6BC425F-BFEE-2345-BBDC-BE9D25144885}" srcOrd="0" destOrd="0" presId="urn:microsoft.com/office/officeart/2005/8/layout/vList5"/>
    <dgm:cxn modelId="{5139FB8A-4E93-794C-A7DB-ABB041EDC662}" srcId="{4E24DC9B-694F-9D4D-B056-57DC2122726A}" destId="{AEDA0EC1-FE97-B649-9937-75EE1E76EBA9}" srcOrd="5" destOrd="0" parTransId="{D24A95DA-8A0E-7040-8CE0-A0A558070C07}" sibTransId="{20A9EF64-2A73-4244-ADBF-021604452387}"/>
    <dgm:cxn modelId="{0FB26C57-40D9-49F8-9956-C4D9895880E8}" type="presOf" srcId="{80F1259C-CBE1-504A-8539-E9D62E9512FD}" destId="{28FD1BFA-E440-C846-A0E9-64D1525E300B}" srcOrd="0" destOrd="6" presId="urn:microsoft.com/office/officeart/2005/8/layout/vList5"/>
    <dgm:cxn modelId="{9DFA6CF9-1D6E-944C-9FFA-191C7BA15DD8}" srcId="{4E24DC9B-694F-9D4D-B056-57DC2122726A}" destId="{6F8B683D-5269-0040-BC89-7FFE44AC6016}" srcOrd="9" destOrd="0" parTransId="{2B8DC707-14AF-584A-9FB3-F1C8ED280A87}" sibTransId="{A5193984-9921-6341-B5DF-7CD9EB92A38C}"/>
    <dgm:cxn modelId="{64449833-A5B5-4B00-83C0-AF418B24A81C}" type="presOf" srcId="{2CF8E1C6-0E6C-A746-82E4-D40FAF552366}" destId="{28FD1BFA-E440-C846-A0E9-64D1525E300B}" srcOrd="0" destOrd="2" presId="urn:microsoft.com/office/officeart/2005/8/layout/vList5"/>
    <dgm:cxn modelId="{2B252507-8715-524C-BEB6-12525216FFB7}" srcId="{4E24DC9B-694F-9D4D-B056-57DC2122726A}" destId="{C98970D2-7185-BC44-B252-BA2E75300F78}" srcOrd="11" destOrd="0" parTransId="{4069916E-AF3D-754A-8A5D-ED530054041B}" sibTransId="{42D47FED-0C27-144D-9849-B64CCCEA78E0}"/>
    <dgm:cxn modelId="{F26FC06D-09EE-4B43-92A1-0C8008865C42}" srcId="{4E24DC9B-694F-9D4D-B056-57DC2122726A}" destId="{3C8404C9-ADF1-D041-B214-B77A6DCF3885}" srcOrd="4" destOrd="0" parTransId="{67018B54-A54D-3746-BCF7-8C2F7C3BB561}" sibTransId="{B5CA6C4F-7171-2C45-BF12-415CBF04157C}"/>
    <dgm:cxn modelId="{1D108AB8-3CAA-403A-A972-D4C02290C0F8}" type="presOf" srcId="{5AC1DC5C-F634-954E-9B9E-4322FED68642}" destId="{28FD1BFA-E440-C846-A0E9-64D1525E300B}" srcOrd="0" destOrd="10" presId="urn:microsoft.com/office/officeart/2005/8/layout/vList5"/>
    <dgm:cxn modelId="{21601CEC-7BD0-2740-A7ED-8B8B573BDE49}" srcId="{4E24DC9B-694F-9D4D-B056-57DC2122726A}" destId="{8FB8E352-C40F-F04C-998C-D89F74E2D32B}" srcOrd="1" destOrd="0" parTransId="{518590E6-6791-2449-8009-28E7DCC7F7F1}" sibTransId="{405D4D78-1697-C549-8B12-FE48FF74E0D8}"/>
    <dgm:cxn modelId="{0E3C1D51-2CCF-4911-B21D-52F717C62124}" type="presParOf" srcId="{A6BC425F-BFEE-2345-BBDC-BE9D25144885}" destId="{2A001E9B-124D-604D-8D70-53EB8DFA6D0A}" srcOrd="0" destOrd="0" presId="urn:microsoft.com/office/officeart/2005/8/layout/vList5"/>
    <dgm:cxn modelId="{E6A19F6B-D710-4383-A6DE-E680DCE76B67}" type="presParOf" srcId="{2A001E9B-124D-604D-8D70-53EB8DFA6D0A}" destId="{60C3D09B-93B0-374F-AD30-38E9B5B97199}" srcOrd="0" destOrd="0" presId="urn:microsoft.com/office/officeart/2005/8/layout/vList5"/>
    <dgm:cxn modelId="{0B8D1483-21DD-43CF-8E99-4CF84BC0FBBB}" type="presParOf" srcId="{2A001E9B-124D-604D-8D70-53EB8DFA6D0A}" destId="{E20B28C1-4F9B-3446-BD7B-7A1FCDBEE577}" srcOrd="1" destOrd="0" presId="urn:microsoft.com/office/officeart/2005/8/layout/vList5"/>
    <dgm:cxn modelId="{B8A7D88F-D81B-4F2D-BC7F-7EB980ED2820}" type="presParOf" srcId="{A6BC425F-BFEE-2345-BBDC-BE9D25144885}" destId="{E68DFB62-D82A-FA4C-80E0-29F9A34CAD3F}" srcOrd="1" destOrd="0" presId="urn:microsoft.com/office/officeart/2005/8/layout/vList5"/>
    <dgm:cxn modelId="{93B50D7A-7B2B-44B6-BB95-0AC45AFA190E}" type="presParOf" srcId="{A6BC425F-BFEE-2345-BBDC-BE9D25144885}" destId="{C5B21BA6-B08D-D448-9387-C8096FF2BF02}" srcOrd="2" destOrd="0" presId="urn:microsoft.com/office/officeart/2005/8/layout/vList5"/>
    <dgm:cxn modelId="{016D401C-11D8-4390-9DEF-39196921D06E}" type="presParOf" srcId="{C5B21BA6-B08D-D448-9387-C8096FF2BF02}" destId="{2CF9A213-6FC3-DC41-BB82-BE577AB3E458}" srcOrd="0" destOrd="0" presId="urn:microsoft.com/office/officeart/2005/8/layout/vList5"/>
    <dgm:cxn modelId="{9DF91825-381B-4672-AA64-A651F67C3BE3}" type="presParOf" srcId="{C5B21BA6-B08D-D448-9387-C8096FF2BF02}" destId="{28FD1BFA-E440-C846-A0E9-64D1525E30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27FA8-C7CC-4DB9-8898-2A9A78FBBC2F}">
      <dsp:nvSpPr>
        <dsp:cNvPr id="0" name=""/>
        <dsp:cNvSpPr/>
      </dsp:nvSpPr>
      <dsp:spPr>
        <a:xfrm>
          <a:off x="-5983315" y="-915569"/>
          <a:ext cx="7122823" cy="7122823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575C7-C9BB-4632-9EBC-A1765546D7A8}">
      <dsp:nvSpPr>
        <dsp:cNvPr id="0" name=""/>
        <dsp:cNvSpPr/>
      </dsp:nvSpPr>
      <dsp:spPr>
        <a:xfrm>
          <a:off x="424429" y="278660"/>
          <a:ext cx="7387033" cy="557108"/>
        </a:xfrm>
        <a:prstGeom prst="rect">
          <a:avLst/>
        </a:prstGeom>
        <a:solidFill>
          <a:schemeClr val="accent1"/>
        </a:solidFill>
        <a:ln>
          <a:solidFill>
            <a:schemeClr val="accent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22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Медицинские организации </a:t>
          </a:r>
          <a:r>
            <a:rPr lang="en-US" sz="2000" b="1" kern="1200" dirty="0">
              <a:solidFill>
                <a:schemeClr val="bg1"/>
              </a:solidFill>
            </a:rPr>
            <a:t>III </a:t>
          </a:r>
          <a:r>
            <a:rPr lang="ru-RU" sz="2000" b="1" kern="1200" dirty="0">
              <a:solidFill>
                <a:schemeClr val="bg1"/>
              </a:solidFill>
            </a:rPr>
            <a:t>уровня по профилю </a:t>
          </a:r>
          <a:r>
            <a:rPr lang="ru-RU" sz="2000" b="1" kern="1200" dirty="0" smtClean="0">
              <a:solidFill>
                <a:schemeClr val="bg1"/>
              </a:solidFill>
            </a:rPr>
            <a:t>«хирургия» -  85 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24429" y="278660"/>
        <a:ext cx="7387033" cy="557108"/>
      </dsp:txXfrm>
    </dsp:sp>
    <dsp:sp modelId="{1CD7E43D-BA82-45A3-ACE5-80C6B33180CC}">
      <dsp:nvSpPr>
        <dsp:cNvPr id="0" name=""/>
        <dsp:cNvSpPr/>
      </dsp:nvSpPr>
      <dsp:spPr>
        <a:xfrm>
          <a:off x="76236" y="209021"/>
          <a:ext cx="696385" cy="696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EFF7F4-632C-49C1-B973-B1569881AC6B}">
      <dsp:nvSpPr>
        <dsp:cNvPr id="0" name=""/>
        <dsp:cNvSpPr/>
      </dsp:nvSpPr>
      <dsp:spPr>
        <a:xfrm>
          <a:off x="882689" y="1114216"/>
          <a:ext cx="6928773" cy="557108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22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Медицинские организации </a:t>
          </a:r>
          <a:r>
            <a:rPr lang="en-US" sz="2000" b="1" kern="1200" dirty="0">
              <a:solidFill>
                <a:schemeClr val="bg1"/>
              </a:solidFill>
            </a:rPr>
            <a:t>III </a:t>
          </a:r>
          <a:r>
            <a:rPr lang="ru-RU" sz="2000" b="1" kern="1200" dirty="0">
              <a:solidFill>
                <a:schemeClr val="bg1"/>
              </a:solidFill>
            </a:rPr>
            <a:t>уровня по профилю </a:t>
          </a:r>
          <a:r>
            <a:rPr lang="ru-RU" sz="2000" b="1" kern="1200" dirty="0" smtClean="0">
              <a:solidFill>
                <a:schemeClr val="bg1"/>
              </a:solidFill>
            </a:rPr>
            <a:t>«хирургия </a:t>
          </a:r>
          <a:r>
            <a:rPr lang="ru-RU" sz="2000" b="1" kern="1200" dirty="0">
              <a:solidFill>
                <a:schemeClr val="bg1"/>
              </a:solidFill>
            </a:rPr>
            <a:t>(</a:t>
          </a:r>
          <a:r>
            <a:rPr lang="ru-RU" sz="2000" b="1" kern="1200" dirty="0" err="1">
              <a:solidFill>
                <a:schemeClr val="bg1"/>
              </a:solidFill>
            </a:rPr>
            <a:t>комбустиология</a:t>
          </a:r>
          <a:r>
            <a:rPr lang="ru-RU" sz="2000" b="1" kern="1200" dirty="0" smtClean="0">
              <a:solidFill>
                <a:schemeClr val="bg1"/>
              </a:solidFill>
            </a:rPr>
            <a:t>)» </a:t>
          </a:r>
          <a:r>
            <a:rPr lang="ru-RU" sz="2000" b="1" kern="1200" dirty="0">
              <a:solidFill>
                <a:schemeClr val="bg1"/>
              </a:solidFill>
            </a:rPr>
            <a:t>- </a:t>
          </a:r>
          <a:r>
            <a:rPr lang="ru-RU" sz="2000" b="1" kern="1200" dirty="0" smtClean="0">
              <a:solidFill>
                <a:schemeClr val="bg1"/>
              </a:solidFill>
            </a:rPr>
            <a:t>85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882689" y="1114216"/>
        <a:ext cx="6928773" cy="557108"/>
      </dsp:txXfrm>
    </dsp:sp>
    <dsp:sp modelId="{7B1CB898-33EA-4EF7-AAAD-4853B5672938}">
      <dsp:nvSpPr>
        <dsp:cNvPr id="0" name=""/>
        <dsp:cNvSpPr/>
      </dsp:nvSpPr>
      <dsp:spPr>
        <a:xfrm>
          <a:off x="534496" y="1044578"/>
          <a:ext cx="696385" cy="696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78B447-65AC-43A9-A68D-E6983BD72A80}">
      <dsp:nvSpPr>
        <dsp:cNvPr id="0" name=""/>
        <dsp:cNvSpPr/>
      </dsp:nvSpPr>
      <dsp:spPr>
        <a:xfrm>
          <a:off x="1092239" y="1949773"/>
          <a:ext cx="6719222" cy="557108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22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Кафедры хирургического профиля  - 233  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1092239" y="1949773"/>
        <a:ext cx="6719222" cy="557108"/>
      </dsp:txXfrm>
    </dsp:sp>
    <dsp:sp modelId="{C8BB3812-15A6-4263-9134-C2916FE708D3}">
      <dsp:nvSpPr>
        <dsp:cNvPr id="0" name=""/>
        <dsp:cNvSpPr/>
      </dsp:nvSpPr>
      <dsp:spPr>
        <a:xfrm>
          <a:off x="744046" y="1880135"/>
          <a:ext cx="696385" cy="696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3F6499-935A-4B56-A594-BD9D51990EE6}">
      <dsp:nvSpPr>
        <dsp:cNvPr id="0" name=""/>
        <dsp:cNvSpPr/>
      </dsp:nvSpPr>
      <dsp:spPr>
        <a:xfrm>
          <a:off x="1092239" y="2784801"/>
          <a:ext cx="6719222" cy="557108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22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Главные внештатные хирурги субъектов РФ - 85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1092239" y="2784801"/>
        <a:ext cx="6719222" cy="557108"/>
      </dsp:txXfrm>
    </dsp:sp>
    <dsp:sp modelId="{3DEF03FF-7635-40E1-9CC9-65EAD29ED3C1}">
      <dsp:nvSpPr>
        <dsp:cNvPr id="0" name=""/>
        <dsp:cNvSpPr/>
      </dsp:nvSpPr>
      <dsp:spPr>
        <a:xfrm>
          <a:off x="744046" y="2715163"/>
          <a:ext cx="696385" cy="696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5BA091-B06C-4AEE-8E02-D3230E0334F6}">
      <dsp:nvSpPr>
        <dsp:cNvPr id="0" name=""/>
        <dsp:cNvSpPr/>
      </dsp:nvSpPr>
      <dsp:spPr>
        <a:xfrm>
          <a:off x="882689" y="3620358"/>
          <a:ext cx="6928773" cy="557108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22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Главные внештатные </a:t>
          </a:r>
          <a:r>
            <a:rPr lang="ru-RU" sz="2000" b="1" kern="1200" dirty="0" err="1" smtClean="0">
              <a:solidFill>
                <a:schemeClr val="bg1"/>
              </a:solidFill>
            </a:rPr>
            <a:t>эндоскописты</a:t>
          </a:r>
          <a:r>
            <a:rPr lang="ru-RU" sz="2000" b="1" kern="1200" dirty="0" smtClean="0">
              <a:solidFill>
                <a:schemeClr val="bg1"/>
              </a:solidFill>
            </a:rPr>
            <a:t> субъектов РФ </a:t>
          </a:r>
          <a:r>
            <a:rPr lang="ru-RU" sz="2000" b="1" kern="1200" dirty="0">
              <a:solidFill>
                <a:schemeClr val="bg1"/>
              </a:solidFill>
            </a:rPr>
            <a:t>- </a:t>
          </a:r>
          <a:r>
            <a:rPr lang="ru-RU" sz="2000" b="1" kern="1200" dirty="0" smtClean="0">
              <a:solidFill>
                <a:schemeClr val="bg1"/>
              </a:solidFill>
            </a:rPr>
            <a:t>85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882689" y="3620358"/>
        <a:ext cx="6928773" cy="557108"/>
      </dsp:txXfrm>
    </dsp:sp>
    <dsp:sp modelId="{1F1286F5-3461-489C-9F9F-BD63652E2CE2}">
      <dsp:nvSpPr>
        <dsp:cNvPr id="0" name=""/>
        <dsp:cNvSpPr/>
      </dsp:nvSpPr>
      <dsp:spPr>
        <a:xfrm>
          <a:off x="534496" y="3550719"/>
          <a:ext cx="696385" cy="696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AAFAA3-7CC9-41F3-A630-F6E2CC41500F}">
      <dsp:nvSpPr>
        <dsp:cNvPr id="0" name=""/>
        <dsp:cNvSpPr/>
      </dsp:nvSpPr>
      <dsp:spPr>
        <a:xfrm>
          <a:off x="656714" y="4462104"/>
          <a:ext cx="7118219" cy="557108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2205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bg1"/>
              </a:solidFill>
            </a:rPr>
            <a:t>Главные внештатные </a:t>
          </a:r>
          <a:r>
            <a:rPr lang="ru-RU" sz="2000" b="1" kern="1200" dirty="0" err="1" smtClean="0">
              <a:solidFill>
                <a:schemeClr val="bg1"/>
              </a:solidFill>
            </a:rPr>
            <a:t>комбустиологи</a:t>
          </a:r>
          <a:r>
            <a:rPr lang="ru-RU" sz="2000" b="1" kern="1200" dirty="0" smtClean="0">
              <a:solidFill>
                <a:schemeClr val="bg1"/>
              </a:solidFill>
            </a:rPr>
            <a:t>  субъектов РФ- 85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bg1"/>
            </a:solidFill>
          </a:endParaRPr>
        </a:p>
      </dsp:txBody>
      <dsp:txXfrm>
        <a:off x="656714" y="4462104"/>
        <a:ext cx="7118219" cy="557108"/>
      </dsp:txXfrm>
    </dsp:sp>
    <dsp:sp modelId="{4C566356-DC61-4614-A1AF-34349F43611F}">
      <dsp:nvSpPr>
        <dsp:cNvPr id="0" name=""/>
        <dsp:cNvSpPr/>
      </dsp:nvSpPr>
      <dsp:spPr>
        <a:xfrm>
          <a:off x="76236" y="4386276"/>
          <a:ext cx="696385" cy="696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D1288-B82D-426F-862A-829140430D85}">
      <dsp:nvSpPr>
        <dsp:cNvPr id="0" name=""/>
        <dsp:cNvSpPr/>
      </dsp:nvSpPr>
      <dsp:spPr>
        <a:xfrm>
          <a:off x="0" y="3773918"/>
          <a:ext cx="5390356" cy="11496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2060"/>
              </a:solidFill>
            </a:rPr>
            <a:t>I </a:t>
          </a:r>
          <a:r>
            <a:rPr lang="ru-RU" sz="1800" b="1" kern="1200" dirty="0">
              <a:solidFill>
                <a:srgbClr val="002060"/>
              </a:solidFill>
            </a:rPr>
            <a:t>уровень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2060"/>
            </a:solidFill>
          </a:endParaRPr>
        </a:p>
      </dsp:txBody>
      <dsp:txXfrm>
        <a:off x="0" y="3773918"/>
        <a:ext cx="1617106" cy="1149661"/>
      </dsp:txXfrm>
    </dsp:sp>
    <dsp:sp modelId="{E990D987-F6DB-4B83-98AE-90AD5FB7FAA6}">
      <dsp:nvSpPr>
        <dsp:cNvPr id="0" name=""/>
        <dsp:cNvSpPr/>
      </dsp:nvSpPr>
      <dsp:spPr>
        <a:xfrm>
          <a:off x="0" y="2096427"/>
          <a:ext cx="5390356" cy="11496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2060"/>
              </a:solidFill>
            </a:rPr>
            <a:t>II </a:t>
          </a:r>
          <a:r>
            <a:rPr lang="ru-RU" sz="2000" b="1" kern="1200" dirty="0">
              <a:solidFill>
                <a:srgbClr val="002060"/>
              </a:solidFill>
            </a:rPr>
            <a:t>уровень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2060"/>
            </a:solidFill>
          </a:endParaRPr>
        </a:p>
      </dsp:txBody>
      <dsp:txXfrm>
        <a:off x="0" y="2096427"/>
        <a:ext cx="1617106" cy="1149661"/>
      </dsp:txXfrm>
    </dsp:sp>
    <dsp:sp modelId="{EDCCCD0B-E0EC-4F8D-9C67-78ADB5325115}">
      <dsp:nvSpPr>
        <dsp:cNvPr id="0" name=""/>
        <dsp:cNvSpPr/>
      </dsp:nvSpPr>
      <dsp:spPr>
        <a:xfrm>
          <a:off x="0" y="311523"/>
          <a:ext cx="5390356" cy="11496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2060"/>
              </a:solidFill>
            </a:rPr>
            <a:t>III</a:t>
          </a:r>
          <a:r>
            <a:rPr lang="ru-RU" sz="1800" b="1" kern="1200" dirty="0">
              <a:solidFill>
                <a:srgbClr val="002060"/>
              </a:solidFill>
            </a:rPr>
            <a:t> </a:t>
          </a:r>
          <a:r>
            <a:rPr lang="ru-RU" sz="1800" b="1" kern="1200" dirty="0" smtClean="0">
              <a:solidFill>
                <a:srgbClr val="002060"/>
              </a:solidFill>
            </a:rPr>
            <a:t>уровень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0" y="311523"/>
        <a:ext cx="1617106" cy="1149661"/>
      </dsp:txXfrm>
    </dsp:sp>
    <dsp:sp modelId="{6B1DE20D-65D7-4CA9-A226-5CEDB42825C3}">
      <dsp:nvSpPr>
        <dsp:cNvPr id="0" name=""/>
        <dsp:cNvSpPr/>
      </dsp:nvSpPr>
      <dsp:spPr>
        <a:xfrm>
          <a:off x="2531305" y="147309"/>
          <a:ext cx="1837044" cy="145555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Областная </a:t>
          </a:r>
          <a:r>
            <a:rPr lang="ru-RU" sz="1600" b="1" kern="1200" dirty="0"/>
            <a:t>(краевая, республиканская, городская) больница</a:t>
          </a:r>
        </a:p>
      </dsp:txBody>
      <dsp:txXfrm>
        <a:off x="2573937" y="189941"/>
        <a:ext cx="1751780" cy="1370294"/>
      </dsp:txXfrm>
    </dsp:sp>
    <dsp:sp modelId="{5A807935-9AFC-4C86-A083-CBB3724D91AB}">
      <dsp:nvSpPr>
        <dsp:cNvPr id="0" name=""/>
        <dsp:cNvSpPr/>
      </dsp:nvSpPr>
      <dsp:spPr>
        <a:xfrm>
          <a:off x="3404107" y="1602868"/>
          <a:ext cx="91440" cy="3832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2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A863-AF98-4F66-88C3-C19ED4C95E39}">
      <dsp:nvSpPr>
        <dsp:cNvPr id="0" name=""/>
        <dsp:cNvSpPr/>
      </dsp:nvSpPr>
      <dsp:spPr>
        <a:xfrm>
          <a:off x="1932231" y="1986088"/>
          <a:ext cx="3035193" cy="1765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Межрайонный (межмуниципальный) хирургический центр (Городские больницы, крупные ЦРБ)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на 3 – 5 районов</a:t>
          </a:r>
        </a:p>
      </dsp:txBody>
      <dsp:txXfrm>
        <a:off x="1983954" y="2037811"/>
        <a:ext cx="2931747" cy="1662511"/>
      </dsp:txXfrm>
    </dsp:sp>
    <dsp:sp modelId="{196AA2D3-1430-472C-A1A2-BECB2E9B42F0}">
      <dsp:nvSpPr>
        <dsp:cNvPr id="0" name=""/>
        <dsp:cNvSpPr/>
      </dsp:nvSpPr>
      <dsp:spPr>
        <a:xfrm>
          <a:off x="2515727" y="3752046"/>
          <a:ext cx="934100" cy="383220"/>
        </a:xfrm>
        <a:custGeom>
          <a:avLst/>
          <a:gdLst/>
          <a:ahLst/>
          <a:cxnLst/>
          <a:rect l="0" t="0" r="0" b="0"/>
          <a:pathLst>
            <a:path>
              <a:moveTo>
                <a:pt x="934100" y="0"/>
              </a:moveTo>
              <a:lnTo>
                <a:pt x="934100" y="191610"/>
              </a:lnTo>
              <a:lnTo>
                <a:pt x="0" y="191610"/>
              </a:lnTo>
              <a:lnTo>
                <a:pt x="0" y="3832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2EFEA-CE83-4F4C-8591-5FB65DED0F8D}">
      <dsp:nvSpPr>
        <dsp:cNvPr id="0" name=""/>
        <dsp:cNvSpPr/>
      </dsp:nvSpPr>
      <dsp:spPr>
        <a:xfrm>
          <a:off x="1797188" y="4135266"/>
          <a:ext cx="1437077" cy="9580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Центральная районная больница</a:t>
          </a:r>
        </a:p>
      </dsp:txBody>
      <dsp:txXfrm>
        <a:off x="1825248" y="4163326"/>
        <a:ext cx="1380957" cy="901931"/>
      </dsp:txXfrm>
    </dsp:sp>
    <dsp:sp modelId="{F3DDB575-70A6-424C-A39C-F9A795E60614}">
      <dsp:nvSpPr>
        <dsp:cNvPr id="0" name=""/>
        <dsp:cNvSpPr/>
      </dsp:nvSpPr>
      <dsp:spPr>
        <a:xfrm>
          <a:off x="3449827" y="3752046"/>
          <a:ext cx="934100" cy="383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610"/>
              </a:lnTo>
              <a:lnTo>
                <a:pt x="934100" y="191610"/>
              </a:lnTo>
              <a:lnTo>
                <a:pt x="934100" y="3832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2D1D2C-8FE6-446B-ADA4-8818E7F27C27}">
      <dsp:nvSpPr>
        <dsp:cNvPr id="0" name=""/>
        <dsp:cNvSpPr/>
      </dsp:nvSpPr>
      <dsp:spPr>
        <a:xfrm>
          <a:off x="3665389" y="4135266"/>
          <a:ext cx="1437077" cy="9580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Центральная районная больница</a:t>
          </a:r>
        </a:p>
      </dsp:txBody>
      <dsp:txXfrm>
        <a:off x="3693449" y="4163326"/>
        <a:ext cx="1380957" cy="9019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B28C1-4F9B-3446-BD7B-7A1FCDBEE577}">
      <dsp:nvSpPr>
        <dsp:cNvPr id="0" name=""/>
        <dsp:cNvSpPr/>
      </dsp:nvSpPr>
      <dsp:spPr>
        <a:xfrm rot="5400000">
          <a:off x="6649593" y="-3216176"/>
          <a:ext cx="1088460" cy="76741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</a:rPr>
            <a:t>Стажировки на рабочем месте</a:t>
          </a:r>
          <a:endParaRPr lang="ru-RU" sz="1800" b="1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</a:rPr>
            <a:t>Программы НМО с применением дистанционных технологий</a:t>
          </a:r>
          <a:endParaRPr lang="ru-RU" sz="1800" b="1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</a:rPr>
            <a:t>Сертификационные курсы</a:t>
          </a:r>
          <a:endParaRPr lang="ru-RU" sz="600" b="1" kern="1200" dirty="0">
            <a:solidFill>
              <a:srgbClr val="002060"/>
            </a:solidFill>
          </a:endParaRPr>
        </a:p>
      </dsp:txBody>
      <dsp:txXfrm rot="-5400000">
        <a:off x="3356773" y="76644"/>
        <a:ext cx="7674101" cy="1088460"/>
      </dsp:txXfrm>
    </dsp:sp>
    <dsp:sp modelId="{60C3D09B-93B0-374F-AD30-38E9B5B97199}">
      <dsp:nvSpPr>
        <dsp:cNvPr id="0" name=""/>
        <dsp:cNvSpPr/>
      </dsp:nvSpPr>
      <dsp:spPr>
        <a:xfrm>
          <a:off x="189718" y="79300"/>
          <a:ext cx="2978739" cy="12116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Формы обучения</a:t>
          </a:r>
        </a:p>
      </dsp:txBody>
      <dsp:txXfrm>
        <a:off x="248866" y="138448"/>
        <a:ext cx="2860443" cy="1093365"/>
      </dsp:txXfrm>
    </dsp:sp>
    <dsp:sp modelId="{28FD1BFA-E440-C846-A0E9-64D1525E300B}">
      <dsp:nvSpPr>
        <dsp:cNvPr id="0" name=""/>
        <dsp:cNvSpPr/>
      </dsp:nvSpPr>
      <dsp:spPr>
        <a:xfrm rot="5400000">
          <a:off x="5175069" y="-489735"/>
          <a:ext cx="4068714" cy="77116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</a:rPr>
            <a:t>Хирургическое лечение осложнений хронического панкреатита</a:t>
          </a:r>
          <a:endParaRPr lang="ru-RU" sz="1800" b="1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</a:rPr>
            <a:t>Кистозные опухоли поджелудочной железы</a:t>
          </a:r>
          <a:endParaRPr lang="ru-RU" sz="1800" b="1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</a:rPr>
            <a:t>Реконструктивная хирургия желудка</a:t>
          </a:r>
          <a:endParaRPr lang="ru-RU" sz="1800" b="1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</a:rPr>
            <a:t>Лапароскопическая хирургия диафрагмальных грыж</a:t>
          </a:r>
          <a:endParaRPr lang="ru-RU" sz="1800" b="1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</a:rPr>
            <a:t>Неэпителиальные опухоли верхних отделов ЖКТ</a:t>
          </a:r>
          <a:endParaRPr lang="ru-RU" sz="1800" b="1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</a:rPr>
            <a:t>Эндоскопические вмешательства на желчных и панкреатических протоках</a:t>
          </a:r>
          <a:endParaRPr lang="ru-RU" sz="1800" b="1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</a:rPr>
            <a:t>Инновационные методы хирургического лечения ожогов</a:t>
          </a:r>
          <a:endParaRPr lang="ru-RU" sz="1800" b="1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</a:rPr>
            <a:t>Хирургия грыж брюшной стенки</a:t>
          </a:r>
          <a:endParaRPr lang="ru-RU" sz="1800" b="1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</a:rPr>
            <a:t>Этапное лечение больных с осложнениями после срединной стернотомии</a:t>
          </a:r>
          <a:endParaRPr lang="ru-RU" sz="1800" b="1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</a:rPr>
            <a:t>Миниинвазивная торакальная хирургия</a:t>
          </a:r>
          <a:endParaRPr lang="ru-RU" sz="1800" b="1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mtClean="0">
              <a:solidFill>
                <a:srgbClr val="002060"/>
              </a:solidFill>
            </a:rPr>
            <a:t>Сепсис</a:t>
          </a:r>
          <a:endParaRPr lang="ru-RU" sz="1800" b="1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</a:rPr>
            <a:t>Лечение ран и раневых инфекций</a:t>
          </a:r>
          <a:endParaRPr lang="ru-RU" sz="1800" b="1" kern="1200" dirty="0">
            <a:solidFill>
              <a:srgbClr val="002060"/>
            </a:solidFill>
          </a:endParaRPr>
        </a:p>
      </dsp:txBody>
      <dsp:txXfrm rot="-5400000">
        <a:off x="3353608" y="1331726"/>
        <a:ext cx="7711637" cy="4068714"/>
      </dsp:txXfrm>
    </dsp:sp>
    <dsp:sp modelId="{2CF9A213-6FC3-DC41-BB82-BE577AB3E458}">
      <dsp:nvSpPr>
        <dsp:cNvPr id="0" name=""/>
        <dsp:cNvSpPr/>
      </dsp:nvSpPr>
      <dsp:spPr>
        <a:xfrm>
          <a:off x="181512" y="2508871"/>
          <a:ext cx="2950009" cy="15274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Тематика обучения</a:t>
          </a:r>
          <a:r>
            <a:rPr lang="en-US" sz="2400" b="1" kern="1200" dirty="0"/>
            <a:t> </a:t>
          </a:r>
          <a:r>
            <a:rPr lang="ru-RU" sz="2400" b="1" kern="1200" dirty="0"/>
            <a:t> </a:t>
          </a:r>
        </a:p>
      </dsp:txBody>
      <dsp:txXfrm>
        <a:off x="256075" y="2583434"/>
        <a:ext cx="2800883" cy="1378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0.00301</cdr:x>
      <cdr:y>0.80862</cdr:y>
    </cdr:from>
    <cdr:to>
      <cdr:x>0.04183</cdr:x>
      <cdr:y>0.88008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416" y="3518586"/>
          <a:ext cx="405680" cy="310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</a:rPr>
            <a:t>Острый аппендицит</a:t>
          </a:r>
          <a:endParaRPr lang="ru-RU" sz="14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</cdr:x>
      <cdr:y>0.6981</cdr:y>
    </cdr:from>
    <cdr:to>
      <cdr:x>0.03494</cdr:x>
      <cdr:y>0.7694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-547007" y="3037648"/>
          <a:ext cx="365133" cy="310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</a:rPr>
            <a:t>Ущемленная грыжа</a:t>
          </a:r>
          <a:endParaRPr lang="ru-RU" sz="14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</cdr:x>
      <cdr:y>0.6024</cdr:y>
    </cdr:from>
    <cdr:to>
      <cdr:x>0.04192</cdr:x>
      <cdr:y>0.68683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-547007" y="2621234"/>
          <a:ext cx="438076" cy="367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err="1" smtClean="0">
              <a:solidFill>
                <a:srgbClr val="FF0000"/>
              </a:solidFill>
            </a:rPr>
            <a:t>Перфоративная</a:t>
          </a:r>
          <a:r>
            <a:rPr lang="ru-RU" sz="1400" b="1" dirty="0" smtClean="0">
              <a:solidFill>
                <a:srgbClr val="FF0000"/>
              </a:solidFill>
            </a:rPr>
            <a:t> </a:t>
          </a:r>
          <a:r>
            <a:rPr lang="ru-RU" sz="1400" b="1" dirty="0" smtClean="0">
              <a:solidFill>
                <a:srgbClr val="FF0000"/>
              </a:solidFill>
            </a:rPr>
            <a:t>язва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0.00073</cdr:x>
      <cdr:y>0.50296</cdr:y>
    </cdr:from>
    <cdr:to>
      <cdr:x>0.04653</cdr:x>
      <cdr:y>0.55549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667" y="2188531"/>
          <a:ext cx="478623" cy="228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</a:rPr>
            <a:t>О холецистит и панкреатит</a:t>
          </a:r>
          <a:endParaRPr lang="ru-RU" sz="14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0.21506</cdr:x>
      <cdr:y>0.53298</cdr:y>
    </cdr:from>
    <cdr:to>
      <cdr:x>0.24224</cdr:x>
      <cdr:y>0.57988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61507" y="2319162"/>
          <a:ext cx="285750" cy="20410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100" b="1" dirty="0"/>
        </a:p>
      </cdr:txBody>
    </cdr:sp>
  </cdr:relSizeAnchor>
  <cdr:relSizeAnchor xmlns:cdr="http://schemas.openxmlformats.org/drawingml/2006/chartDrawing">
    <cdr:from>
      <cdr:x>0</cdr:x>
      <cdr:y>0.2778</cdr:y>
    </cdr:from>
    <cdr:to>
      <cdr:x>0.08696</cdr:x>
      <cdr:y>0.48795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-547007" y="1208818"/>
          <a:ext cx="908757" cy="9144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</a:rPr>
            <a:t>Непроходимость кишечника</a:t>
          </a:r>
          <a:endParaRPr lang="ru-RU" sz="14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</cdr:x>
      <cdr:y>0.15209</cdr:y>
    </cdr:from>
    <cdr:to>
      <cdr:x>0.08696</cdr:x>
      <cdr:y>0.36224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0" y="661793"/>
          <a:ext cx="908757" cy="9144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</a:rPr>
            <a:t>ЖК кровотечения</a:t>
          </a:r>
          <a:endParaRPr lang="ru-RU" sz="1400" b="1" dirty="0">
            <a:solidFill>
              <a:srgbClr val="00206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0.26635</cdr:y>
    </cdr:from>
    <cdr:to>
      <cdr:x>0.08478</cdr:x>
      <cdr:y>0.4351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443257"/>
          <a:ext cx="925411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002060"/>
              </a:solidFill>
            </a:rPr>
            <a:t>Летальность по федеральным округам (%)</a:t>
          </a:r>
          <a:endParaRPr lang="ru-RU" sz="2400" b="1" dirty="0">
            <a:solidFill>
              <a:srgbClr val="00206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0.08695</cdr:x>
      <cdr:y>0.24165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987005" cy="9884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002060"/>
              </a:solidFill>
            </a:rPr>
            <a:t>Соотношение оперативной активности и госпитальной летальности при ОХ</a:t>
          </a:r>
        </a:p>
        <a:p xmlns:a="http://schemas.openxmlformats.org/drawingml/2006/main">
          <a:endParaRPr lang="ru-RU" sz="2000" b="1" dirty="0">
            <a:solidFill>
              <a:srgbClr val="002060"/>
            </a:solidFill>
          </a:endParaRPr>
        </a:p>
        <a:p xmlns:a="http://schemas.openxmlformats.org/drawingml/2006/main">
          <a:endParaRPr lang="ru-RU" sz="2000" b="1" dirty="0">
            <a:solidFill>
              <a:srgbClr val="00206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0.70344</cdr:x>
      <cdr:y>0.7177</cdr:y>
    </cdr:from>
    <cdr:to>
      <cdr:x>0.84516</cdr:x>
      <cdr:y>0.87358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15528" y="4210050"/>
          <a:ext cx="169545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chemeClr val="tx1"/>
              </a:solidFill>
            </a:rPr>
            <a:t>(r=0,8; p=0,0004)</a:t>
          </a:r>
          <a:endParaRPr lang="ru-RU" sz="2000" dirty="0">
            <a:solidFill>
              <a:schemeClr val="tx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0.11925</cdr:x>
      <cdr:y>0.78986</cdr:y>
    </cdr:from>
    <cdr:to>
      <cdr:x>0.61962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91498" y="3792161"/>
          <a:ext cx="4579955" cy="10088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 smtClean="0">
            <a:solidFill>
              <a:srgbClr val="002060"/>
            </a:solidFill>
          </a:endParaRPr>
        </a:p>
        <a:p xmlns:a="http://schemas.openxmlformats.org/drawingml/2006/main">
          <a:r>
            <a:rPr lang="ru-RU" sz="1800" b="1" dirty="0" smtClean="0">
              <a:solidFill>
                <a:srgbClr val="002060"/>
              </a:solidFill>
            </a:rPr>
            <a:t>Количество процедур на 100 000 населения</a:t>
          </a:r>
          <a:endParaRPr lang="ru-RU" sz="1800" b="1" dirty="0">
            <a:solidFill>
              <a:srgbClr val="00206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CE5A0-CEED-49CB-86EB-90DF7726E05B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38A5D-6988-4C5A-A607-2709FA973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1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2B1B0-0DB9-4865-9CF6-06996D5BAA9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DD63D-DD54-403A-AC16-575B817C8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161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D63D-DD54-403A-AC16-575B817C875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69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D63D-DD54-403A-AC16-575B817C875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557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ru-RU" altLang="ru-RU" sz="1600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E94D5A-6684-4D9F-AC8A-EFCEE8E640E5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19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EAE81B-644C-46F4-9EB0-F57155A11CB2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779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EAE81B-644C-46F4-9EB0-F57155A11CB2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98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D63D-DD54-403A-AC16-575B817C875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634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D63D-DD54-403A-AC16-575B817C875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59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D63D-DD54-403A-AC16-575B817C875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513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D63D-DD54-403A-AC16-575B817C875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999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D63D-DD54-403A-AC16-575B817C875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753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D63D-DD54-403A-AC16-575B817C875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621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D63D-DD54-403A-AC16-575B817C875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05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D63D-DD54-403A-AC16-575B817C875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63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D63D-DD54-403A-AC16-575B817C875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5222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D63D-DD54-403A-AC16-575B817C875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647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D63D-DD54-403A-AC16-575B817C875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9956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D63D-DD54-403A-AC16-575B817C875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4610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D63D-DD54-403A-AC16-575B817C875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489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D63D-DD54-403A-AC16-575B817C8751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9530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D63D-DD54-403A-AC16-575B817C8751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065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D63D-DD54-403A-AC16-575B817C8751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65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D63D-DD54-403A-AC16-575B817C8751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899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EA9334-70BD-4B97-85C8-218B2A929709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002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D63D-DD54-403A-AC16-575B817C8751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1689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D63D-DD54-403A-AC16-575B817C8751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0346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D63D-DD54-403A-AC16-575B817C8751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5349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D63D-DD54-403A-AC16-575B817C8751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5762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D63D-DD54-403A-AC16-575B817C8751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734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D63D-DD54-403A-AC16-575B817C8751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8344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D63D-DD54-403A-AC16-575B817C8751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0474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D63D-DD54-403A-AC16-575B817C8751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8580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D63D-DD54-403A-AC16-575B817C8751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4461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D63D-DD54-403A-AC16-575B817C8751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31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7B99C6-049E-4E5E-B58A-A969E941B314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3101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D63D-DD54-403A-AC16-575B817C8751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224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Наши планы на 2019 год: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D63D-DD54-403A-AC16-575B817C8751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400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D63D-DD54-403A-AC16-575B817C8751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748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CEF096-2F1A-41BF-A9C5-0E50503AA3C6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684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E6D832-8D1F-45F4-B322-0F0105F2292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29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alt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2F628C-58E5-4DF9-AA84-CFF6BBF7C60C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63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EC084D-CEF5-4BD3-809C-621BF75CE97B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693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D63D-DD54-403A-AC16-575B817C875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1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6FAD-7362-4392-B167-2C17ECFFC2AB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C6E9-1B4D-4530-A589-DD1B2E76F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52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6FAD-7362-4392-B167-2C17ECFFC2AB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C6E9-1B4D-4530-A589-DD1B2E76F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20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6FAD-7362-4392-B167-2C17ECFFC2AB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C6E9-1B4D-4530-A589-DD1B2E76F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15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6FAD-7362-4392-B167-2C17ECFFC2AB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C6E9-1B4D-4530-A589-DD1B2E76F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9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6FAD-7362-4392-B167-2C17ECFFC2AB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C6E9-1B4D-4530-A589-DD1B2E76F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39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6FAD-7362-4392-B167-2C17ECFFC2AB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C6E9-1B4D-4530-A589-DD1B2E76F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20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6FAD-7362-4392-B167-2C17ECFFC2AB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C6E9-1B4D-4530-A589-DD1B2E76F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79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6FAD-7362-4392-B167-2C17ECFFC2AB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C6E9-1B4D-4530-A589-DD1B2E76F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32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6FAD-7362-4392-B167-2C17ECFFC2AB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C6E9-1B4D-4530-A589-DD1B2E76F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0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6FAD-7362-4392-B167-2C17ECFFC2AB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C6E9-1B4D-4530-A589-DD1B2E76F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3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6FAD-7362-4392-B167-2C17ECFFC2AB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C6E9-1B4D-4530-A589-DD1B2E76F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12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96FAD-7362-4392-B167-2C17ECFFC2AB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C6E9-1B4D-4530-A589-DD1B2E76F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04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chart" Target="../charts/char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890819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/>
              <a:t/>
            </a:r>
            <a:br>
              <a:rPr lang="ru-RU" sz="4900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+mn-lt"/>
              </a:rPr>
              <a:t>Вопросы взаимодействия НМИЦ хирургии </a:t>
            </a:r>
            <a:br>
              <a:rPr lang="ru-RU" sz="4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4400" b="1" dirty="0" smtClean="0">
                <a:solidFill>
                  <a:srgbClr val="002060"/>
                </a:solidFill>
                <a:latin typeface="+mn-lt"/>
              </a:rPr>
              <a:t>им. А.В. Вишневского с регионами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ru-RU" sz="36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5847" y="4224872"/>
            <a:ext cx="9144000" cy="1655762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А.Ш. </a:t>
            </a:r>
            <a:r>
              <a:rPr lang="ru-RU" sz="2000" b="1" i="1" dirty="0" err="1" smtClean="0">
                <a:solidFill>
                  <a:schemeClr val="accent5">
                    <a:lumMod val="50000"/>
                  </a:schemeClr>
                </a:solidFill>
              </a:rPr>
              <a:t>Ревишвили</a:t>
            </a:r>
            <a:endParaRPr lang="ru-RU" sz="20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директор НМИЦ хирургии им. А.В. Вишневского,</a:t>
            </a:r>
          </a:p>
          <a:p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 главный внештатный специалист хирург и </a:t>
            </a:r>
            <a:r>
              <a:rPr lang="ru-RU" sz="2000" i="1" dirty="0" err="1" smtClean="0">
                <a:solidFill>
                  <a:schemeClr val="accent5">
                    <a:lumMod val="50000"/>
                  </a:schemeClr>
                </a:solidFill>
              </a:rPr>
              <a:t>эндоскопист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 Минздрава России,</a:t>
            </a:r>
          </a:p>
          <a:p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академик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РАН </a:t>
            </a:r>
            <a:endParaRPr lang="ru-RU" sz="20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3571" y="294071"/>
            <a:ext cx="1167492" cy="6879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4128" y="5982188"/>
            <a:ext cx="1356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Москва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11 декабря 2018 г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8" name="Рисунок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264" y="294071"/>
            <a:ext cx="3951593" cy="81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547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81E4E33-2B10-5E4C-8462-3966A420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510" y="137786"/>
            <a:ext cx="10747331" cy="101368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Повышение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квалификации врачей-хирургов и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врачей-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эндоскопистов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на бюджетной основе (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36 – 144 часов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)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6628DE1B-5CB8-1A4A-BF7A-862C25186C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417554"/>
              </p:ext>
            </p:extLst>
          </p:nvPr>
        </p:nvGraphicFramePr>
        <p:xfrm>
          <a:off x="474133" y="1151467"/>
          <a:ext cx="11396134" cy="543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85587" y="0"/>
            <a:ext cx="806413" cy="47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12147550" cy="6381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Анализ хирургической помощи в стране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sz="half" idx="1"/>
          </p:nvPr>
        </p:nvSpPr>
        <p:spPr>
          <a:xfrm>
            <a:off x="4930775" y="1143000"/>
            <a:ext cx="5918200" cy="5338763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1F3D6F"/>
              </a:buClr>
              <a:buFont typeface="Wingdings" panose="05000000000000000000" pitchFamily="2" charset="2"/>
              <a:buChar char="§"/>
            </a:pPr>
            <a:r>
              <a:rPr lang="ru-RU" altLang="ru-RU" sz="2200" b="1" dirty="0" smtClean="0">
                <a:solidFill>
                  <a:srgbClr val="002060"/>
                </a:solidFill>
              </a:rPr>
              <a:t>В 2018 г. собраны и проанализированы данные по хирургической помощи из 80 субъектов РФ, в которых проживает 99,3 % населения страны</a:t>
            </a:r>
          </a:p>
          <a:p>
            <a:pPr>
              <a:lnSpc>
                <a:spcPct val="150000"/>
              </a:lnSpc>
              <a:buClr>
                <a:srgbClr val="1F3D6F"/>
              </a:buClr>
              <a:buFont typeface="Wingdings" panose="05000000000000000000" pitchFamily="2" charset="2"/>
              <a:buChar char="§"/>
            </a:pPr>
            <a:r>
              <a:rPr lang="ru-RU" altLang="ru-RU" sz="2200" b="1" dirty="0" smtClean="0">
                <a:solidFill>
                  <a:srgbClr val="002060"/>
                </a:solidFill>
              </a:rPr>
              <a:t>На основании полученных данных издан информационно-аналитический сборник «Хирургическая помощь в Российской Федерации»</a:t>
            </a:r>
          </a:p>
        </p:txBody>
      </p:sp>
      <p:pic>
        <p:nvPicPr>
          <p:cNvPr id="7" name="Объект 6">
            <a:extLst>
              <a:ext uri="{FF2B5EF4-FFF2-40B4-BE49-F238E27FC236}"/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47750" y="1143000"/>
            <a:ext cx="3654425" cy="5181600"/>
          </a:xfrm>
          <a:effectLst>
            <a:outerShdw blurRad="342900" dist="114300" dir="10200000" algn="ctr" rotWithShape="0">
              <a:srgbClr val="000000">
                <a:alpha val="84000"/>
              </a:srgbClr>
            </a:outerShdw>
          </a:effectLst>
        </p:spPr>
      </p:pic>
      <p:pic>
        <p:nvPicPr>
          <p:cNvPr id="7173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256" y="1588"/>
            <a:ext cx="837293" cy="49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8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46" y="405333"/>
            <a:ext cx="10947400" cy="10239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Кадровые ресурсы врачей-хирургов </a:t>
            </a:r>
            <a:r>
              <a:rPr lang="ru-RU" sz="3600" b="1" dirty="0">
                <a:solidFill>
                  <a:srgbClr val="002060"/>
                </a:solidFill>
                <a:latin typeface="+mn-lt"/>
              </a:rPr>
              <a:t>в РФ</a:t>
            </a:r>
            <a:br>
              <a:rPr lang="ru-RU" sz="3600" b="1" dirty="0">
                <a:solidFill>
                  <a:srgbClr val="002060"/>
                </a:solidFill>
                <a:latin typeface="+mn-lt"/>
              </a:rPr>
            </a:br>
            <a:r>
              <a:rPr lang="ru-RU" sz="36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+mn-lt"/>
              </a:rPr>
            </a:br>
            <a:r>
              <a:rPr lang="en-US" sz="24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graphicFrame>
        <p:nvGraphicFramePr>
          <p:cNvPr id="4" name="Объект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1344" y="764704"/>
          <a:ext cx="11737304" cy="5585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7">
                  <a:extLst>
                    <a:ext uri="{9D8B030D-6E8A-4147-A177-3AD203B41FA5}"/>
                  </a:extLst>
                </a:gridCol>
                <a:gridCol w="1554601">
                  <a:extLst>
                    <a:ext uri="{9D8B030D-6E8A-4147-A177-3AD203B41FA5}"/>
                  </a:extLst>
                </a:gridCol>
                <a:gridCol w="1896439">
                  <a:extLst>
                    <a:ext uri="{9D8B030D-6E8A-4147-A177-3AD203B41FA5}"/>
                  </a:extLst>
                </a:gridCol>
                <a:gridCol w="2334079">
                  <a:extLst>
                    <a:ext uri="{9D8B030D-6E8A-4147-A177-3AD203B41FA5}"/>
                  </a:extLst>
                </a:gridCol>
                <a:gridCol w="2042319">
                  <a:extLst>
                    <a:ext uri="{9D8B030D-6E8A-4147-A177-3AD203B41FA5}"/>
                  </a:extLst>
                </a:gridCol>
                <a:gridCol w="1677619">
                  <a:extLst>
                    <a:ext uri="{9D8B030D-6E8A-4147-A177-3AD203B41FA5}"/>
                  </a:extLst>
                </a:gridCol>
              </a:tblGrid>
              <a:tr h="640059">
                <a:tc>
                  <a:txBody>
                    <a:bodyPr/>
                    <a:lstStyle/>
                    <a:p>
                      <a:r>
                        <a:rPr lang="ru-RU" sz="1800" dirty="0"/>
                        <a:t>Федеральные округа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Численность</a:t>
                      </a:r>
                      <a:r>
                        <a:rPr lang="ru-RU" sz="1800" dirty="0" smtClean="0"/>
                        <a:t>*</a:t>
                      </a:r>
                    </a:p>
                    <a:p>
                      <a:pPr algn="ctr"/>
                      <a:r>
                        <a:rPr lang="ru-RU" sz="1800" dirty="0" smtClean="0"/>
                        <a:t>(чел.)</a:t>
                      </a:r>
                      <a:endParaRPr lang="ru-RU" sz="1800" dirty="0"/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Обеспеченность</a:t>
                      </a:r>
                    </a:p>
                    <a:p>
                      <a:pPr algn="ctr"/>
                      <a:r>
                        <a:rPr lang="ru-RU" sz="1800" dirty="0"/>
                        <a:t>на 10 000 нас. *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Укомплектованность</a:t>
                      </a:r>
                    </a:p>
                    <a:p>
                      <a:pPr algn="ctr"/>
                      <a:r>
                        <a:rPr lang="ru-RU" sz="1800" dirty="0"/>
                        <a:t>% (по штатам</a:t>
                      </a:r>
                      <a:r>
                        <a:rPr lang="ru-RU" sz="1800" dirty="0" smtClean="0"/>
                        <a:t>) **</a:t>
                      </a:r>
                      <a:endParaRPr lang="ru-RU" sz="1800" dirty="0"/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Коэффициент совместительства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Потребность </a:t>
                      </a:r>
                    </a:p>
                    <a:p>
                      <a:pPr algn="ctr"/>
                      <a:r>
                        <a:rPr lang="ru-RU" sz="1800" dirty="0"/>
                        <a:t>на</a:t>
                      </a:r>
                      <a:r>
                        <a:rPr lang="ru-RU" sz="1800" baseline="0" dirty="0"/>
                        <a:t> </a:t>
                      </a:r>
                      <a:r>
                        <a:rPr lang="ru-RU" sz="1800" dirty="0"/>
                        <a:t>2019 год</a:t>
                      </a:r>
                      <a:r>
                        <a:rPr lang="ru-RU" sz="1800" dirty="0" smtClean="0"/>
                        <a:t>***</a:t>
                      </a:r>
                      <a:endParaRPr lang="ru-RU" sz="1800" dirty="0"/>
                    </a:p>
                  </a:txBody>
                  <a:tcPr marL="91435" marR="91435" marT="45711" marB="45711"/>
                </a:tc>
                <a:extLst>
                  <a:ext uri="{0D108BD9-81ED-4DB2-BD59-A6C34878D82A}"/>
                </a:extLst>
              </a:tr>
              <a:tr h="428328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Центральный ФО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5</a:t>
                      </a:r>
                      <a:r>
                        <a:rPr lang="ru-RU" sz="2000" b="0" baseline="0" dirty="0">
                          <a:solidFill>
                            <a:srgbClr val="002060"/>
                          </a:solidFill>
                        </a:rPr>
                        <a:t> 549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1,72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78,0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1,3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263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35" marR="91435" marT="45711" marB="45711"/>
                </a:tc>
                <a:extLst>
                  <a:ext uri="{0D108BD9-81ED-4DB2-BD59-A6C34878D82A}"/>
                </a:extLst>
              </a:tr>
              <a:tr h="428328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Приволжский ФО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4 086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1,68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91,3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1,4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197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35" marR="91435" marT="45711" marB="45711"/>
                </a:tc>
                <a:extLst>
                  <a:ext uri="{0D108BD9-81ED-4DB2-BD59-A6C34878D82A}"/>
                </a:extLst>
              </a:tr>
              <a:tr h="428328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Сибирский ФО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2563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1,70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91,7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1,5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128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35" marR="91435" marT="45711" marB="45711"/>
                </a:tc>
                <a:extLst>
                  <a:ext uri="{0D108BD9-81ED-4DB2-BD59-A6C34878D82A}"/>
                </a:extLst>
              </a:tr>
              <a:tr h="428328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Южный ФО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2405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1,82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91,7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1,3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93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35" marR="91435" marT="45711" marB="45711"/>
                </a:tc>
                <a:extLst>
                  <a:ext uri="{0D108BD9-81ED-4DB2-BD59-A6C34878D82A}"/>
                </a:extLst>
              </a:tr>
              <a:tr h="640059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Северо-Западный ФО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2108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1,86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89,7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1,4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92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35" marR="91435" marT="45711" marB="45711"/>
                </a:tc>
                <a:extLst>
                  <a:ext uri="{0D108BD9-81ED-4DB2-BD59-A6C34878D82A}"/>
                </a:extLst>
              </a:tr>
              <a:tr h="428328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Уральский ФО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1576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1,64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95,5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1,5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82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35" marR="91435" marT="45711" marB="45711"/>
                </a:tc>
                <a:extLst>
                  <a:ext uri="{0D108BD9-81ED-4DB2-BD59-A6C34878D82A}"/>
                </a:extLst>
              </a:tr>
              <a:tr h="640059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Дальневосточный ФО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899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1,85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92,6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1,4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41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35" marR="91435" marT="45711" marB="45711"/>
                </a:tc>
                <a:extLst>
                  <a:ext uri="{0D108BD9-81ED-4DB2-BD59-A6C34878D82A}"/>
                </a:extLst>
              </a:tr>
              <a:tr h="640059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Северо-Кавказский ФО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1255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1,76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94,8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1,1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70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35" marR="91435" marT="45711" marB="45711"/>
                </a:tc>
                <a:extLst>
                  <a:ext uri="{0D108BD9-81ED-4DB2-BD59-A6C34878D82A}"/>
                </a:extLst>
              </a:tr>
              <a:tr h="640059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Российская</a:t>
                      </a:r>
                      <a:r>
                        <a:rPr lang="ru-RU" sz="2000" b="1" baseline="0" dirty="0">
                          <a:solidFill>
                            <a:srgbClr val="002060"/>
                          </a:solidFill>
                        </a:rPr>
                        <a:t> Федерация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20 437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1,74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88,4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1,4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966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5" marR="91435" marT="45711" marB="4571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9538" name="TextBox 2"/>
          <p:cNvSpPr txBox="1">
            <a:spLocks noChangeArrowheads="1"/>
          </p:cNvSpPr>
          <p:nvPr/>
        </p:nvSpPr>
        <p:spPr bwMode="auto">
          <a:xfrm>
            <a:off x="314324" y="6418263"/>
            <a:ext cx="97421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+mn-lt"/>
                <a:cs typeface="Arial" charset="0"/>
              </a:rPr>
              <a:t>Примечание: * - </a:t>
            </a:r>
            <a:r>
              <a:rPr lang="ru-RU" altLang="ru-RU" sz="1400" dirty="0" smtClean="0">
                <a:solidFill>
                  <a:srgbClr val="002060"/>
                </a:solidFill>
                <a:latin typeface="+mn-lt"/>
                <a:cs typeface="Arial" charset="0"/>
              </a:rPr>
              <a:t>данные </a:t>
            </a:r>
            <a:r>
              <a:rPr lang="ru-RU" altLang="ru-RU" sz="1400" dirty="0" err="1" smtClean="0">
                <a:solidFill>
                  <a:srgbClr val="002060"/>
                </a:solidFill>
                <a:latin typeface="+mn-lt"/>
                <a:cs typeface="Arial" charset="0"/>
              </a:rPr>
              <a:t>ЦНИИОиИЗ</a:t>
            </a:r>
            <a:r>
              <a:rPr lang="ru-RU" altLang="ru-RU" sz="1400" b="1" dirty="0" smtClean="0">
                <a:solidFill>
                  <a:srgbClr val="002060"/>
                </a:solidFill>
                <a:latin typeface="+mn-lt"/>
                <a:cs typeface="Arial" charset="0"/>
              </a:rPr>
              <a:t>, </a:t>
            </a:r>
            <a:r>
              <a:rPr lang="ru-RU" altLang="ru-RU" sz="1400" dirty="0" smtClean="0">
                <a:solidFill>
                  <a:srgbClr val="002060"/>
                </a:solidFill>
                <a:latin typeface="+mn-lt"/>
                <a:cs typeface="Arial" charset="0"/>
              </a:rPr>
              <a:t>** - данные из годовых отчетов ***- данные опроса главных хирургов регионов</a:t>
            </a:r>
          </a:p>
        </p:txBody>
      </p:sp>
      <p:pic>
        <p:nvPicPr>
          <p:cNvPr id="827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813" y="23313"/>
            <a:ext cx="7381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52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46" y="622027"/>
            <a:ext cx="10947400" cy="10239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700" b="1" dirty="0" smtClean="0">
                <a:solidFill>
                  <a:srgbClr val="002060"/>
                </a:solidFill>
                <a:latin typeface="+mn-lt"/>
              </a:rPr>
              <a:t>Обеспеченность койками и средние сроки стационарного лечения*</a:t>
            </a:r>
            <a:r>
              <a:rPr lang="ru-RU" sz="27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+mn-lt"/>
              </a:rPr>
            </a:br>
            <a:r>
              <a:rPr lang="ru-RU" sz="36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+mn-lt"/>
              </a:rPr>
            </a:br>
            <a:r>
              <a:rPr lang="en-US" sz="24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graphicFrame>
        <p:nvGraphicFramePr>
          <p:cNvPr id="4" name="Объект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386381"/>
              </p:ext>
            </p:extLst>
          </p:nvPr>
        </p:nvGraphicFramePr>
        <p:xfrm>
          <a:off x="1195754" y="1040102"/>
          <a:ext cx="9694984" cy="5048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1675">
                  <a:extLst>
                    <a:ext uri="{9D8B030D-6E8A-4147-A177-3AD203B41FA5}"/>
                  </a:extLst>
                </a:gridCol>
                <a:gridCol w="2749414">
                  <a:extLst>
                    <a:ext uri="{9D8B030D-6E8A-4147-A177-3AD203B41FA5}"/>
                  </a:extLst>
                </a:gridCol>
                <a:gridCol w="3383895">
                  <a:extLst>
                    <a:ext uri="{9D8B030D-6E8A-4147-A177-3AD203B41FA5}"/>
                  </a:extLst>
                </a:gridCol>
              </a:tblGrid>
              <a:tr h="640059">
                <a:tc>
                  <a:txBody>
                    <a:bodyPr/>
                    <a:lstStyle/>
                    <a:p>
                      <a:r>
                        <a:rPr lang="ru-RU" sz="1800" dirty="0"/>
                        <a:t>Федеральные округа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Обеспеченность хирургическими койками</a:t>
                      </a:r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на 10 000 нас. 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Средняя</a:t>
                      </a:r>
                      <a:r>
                        <a:rPr lang="ru-RU" sz="1800" baseline="0" dirty="0" smtClean="0"/>
                        <a:t> продолжительность стационарного лечения (дни)</a:t>
                      </a:r>
                      <a:endParaRPr lang="ru-RU" sz="1800" dirty="0"/>
                    </a:p>
                  </a:txBody>
                  <a:tcPr marL="91435" marR="91435" marT="45711" marB="45711"/>
                </a:tc>
                <a:extLst>
                  <a:ext uri="{0D108BD9-81ED-4DB2-BD59-A6C34878D82A}"/>
                </a:extLst>
              </a:tr>
              <a:tr h="428328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Центральный ФО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6,6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8,0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35" marR="91435" marT="45711" marB="45711"/>
                </a:tc>
                <a:extLst>
                  <a:ext uri="{0D108BD9-81ED-4DB2-BD59-A6C34878D82A}"/>
                </a:extLst>
              </a:tr>
              <a:tr h="428328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Приволжский ФО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7,0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8,8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 marL="91435" marR="91435" marT="45711" marB="45711"/>
                </a:tc>
                <a:extLst>
                  <a:ext uri="{0D108BD9-81ED-4DB2-BD59-A6C34878D82A}"/>
                </a:extLst>
              </a:tr>
              <a:tr h="428328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Сибирский ФО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10,1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9,3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 marL="91435" marR="91435" marT="45711" marB="45711"/>
                </a:tc>
                <a:extLst>
                  <a:ext uri="{0D108BD9-81ED-4DB2-BD59-A6C34878D82A}"/>
                </a:extLst>
              </a:tr>
              <a:tr h="428328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Южный ФО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6,3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8,6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 marL="91435" marR="91435" marT="45711" marB="45711"/>
                </a:tc>
                <a:extLst>
                  <a:ext uri="{0D108BD9-81ED-4DB2-BD59-A6C34878D82A}"/>
                </a:extLst>
              </a:tr>
              <a:tr h="501422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Северо-Западный ФО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8,0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7,6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 marL="91435" marR="91435" marT="45711" marB="45711"/>
                </a:tc>
                <a:extLst>
                  <a:ext uri="{0D108BD9-81ED-4DB2-BD59-A6C34878D82A}"/>
                </a:extLst>
              </a:tr>
              <a:tr h="428328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Уральский ФО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7,0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8,1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 marL="91435" marR="91435" marT="45711" marB="45711"/>
                </a:tc>
                <a:extLst>
                  <a:ext uri="{0D108BD9-81ED-4DB2-BD59-A6C34878D82A}"/>
                </a:extLst>
              </a:tr>
              <a:tr h="514647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Дальневосточный ФО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8,0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9,6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 marL="91435" marR="91435" marT="45711" marB="45711"/>
                </a:tc>
                <a:extLst>
                  <a:ext uri="{0D108BD9-81ED-4DB2-BD59-A6C34878D82A}"/>
                </a:extLst>
              </a:tr>
              <a:tr h="484188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Северо-Кавказский ФО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6,3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9,6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 marL="91435" marR="91435" marT="45711" marB="45711"/>
                </a:tc>
                <a:extLst>
                  <a:ext uri="{0D108BD9-81ED-4DB2-BD59-A6C34878D82A}"/>
                </a:extLst>
              </a:tr>
              <a:tr h="491829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Российская</a:t>
                      </a:r>
                      <a:r>
                        <a:rPr lang="ru-RU" sz="2000" b="1" baseline="0" dirty="0">
                          <a:solidFill>
                            <a:srgbClr val="002060"/>
                          </a:solidFill>
                        </a:rPr>
                        <a:t> Федерация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7,4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8,5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marL="91435" marR="91435" marT="45711" marB="4571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9538" name="TextBox 2"/>
          <p:cNvSpPr txBox="1">
            <a:spLocks noChangeArrowheads="1"/>
          </p:cNvSpPr>
          <p:nvPr/>
        </p:nvSpPr>
        <p:spPr bwMode="auto">
          <a:xfrm>
            <a:off x="1705731" y="6198508"/>
            <a:ext cx="97421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+mj-lt"/>
                <a:cs typeface="Arial" charset="0"/>
              </a:rPr>
              <a:t>Примечание</a:t>
            </a:r>
            <a:r>
              <a:rPr lang="ru-RU" altLang="ru-RU" sz="1400" b="1" dirty="0">
                <a:solidFill>
                  <a:srgbClr val="002060"/>
                </a:solidFill>
                <a:latin typeface="+mj-lt"/>
                <a:cs typeface="Arial" charset="0"/>
              </a:rPr>
              <a:t>:* </a:t>
            </a:r>
            <a:r>
              <a:rPr lang="ru-RU" altLang="ru-RU" sz="1400" b="1" dirty="0" smtClean="0">
                <a:solidFill>
                  <a:srgbClr val="002060"/>
                </a:solidFill>
                <a:latin typeface="+mj-lt"/>
                <a:cs typeface="Arial" charset="0"/>
              </a:rPr>
              <a:t>- данные по 2641 хирургическому отделению  на 92 025 коек (на 1 отделение – 35 коек)  </a:t>
            </a:r>
            <a:endParaRPr lang="ru-RU" altLang="ru-RU" sz="1400" dirty="0" smtClean="0">
              <a:solidFill>
                <a:srgbClr val="002060"/>
              </a:solidFill>
              <a:latin typeface="+mj-lt"/>
              <a:cs typeface="Arial" charset="0"/>
            </a:endParaRPr>
          </a:p>
        </p:txBody>
      </p:sp>
      <p:pic>
        <p:nvPicPr>
          <p:cNvPr id="827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263" y="0"/>
            <a:ext cx="7381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0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22" y="14567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</a:rPr>
              <a:t>Экстренная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хирургия в Российской Федерации в 2000 – 2017 гг.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оперировано в стационаре, тыс. чел) * 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313919"/>
              </p:ext>
            </p:extLst>
          </p:nvPr>
        </p:nvGraphicFramePr>
        <p:xfrm>
          <a:off x="521209" y="1442068"/>
          <a:ext cx="11107573" cy="4843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7262"/>
                <a:gridCol w="1249263"/>
                <a:gridCol w="1213052"/>
                <a:gridCol w="1149684"/>
                <a:gridCol w="1095368"/>
                <a:gridCol w="1022944"/>
              </a:tblGrid>
              <a:tr h="281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показатель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2000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2005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2010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2014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2017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347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острая </a:t>
                      </a:r>
                      <a:r>
                        <a:rPr lang="ru-RU" sz="1800" b="1" dirty="0" smtClean="0">
                          <a:effectLst/>
                        </a:rPr>
                        <a:t>кишечная</a:t>
                      </a:r>
                      <a:r>
                        <a:rPr lang="ru-RU" sz="1800" b="1" baseline="0" dirty="0" smtClean="0"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effectLst/>
                        </a:rPr>
                        <a:t>непроходимость 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27,4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24,8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25,3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25,5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27,4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</a:tr>
              <a:tr h="33931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из них </a:t>
                      </a:r>
                      <a:r>
                        <a:rPr lang="ru-RU" sz="1800" b="0" dirty="0" smtClean="0">
                          <a:effectLst/>
                        </a:rPr>
                        <a:t>умерло (тыс. чел) 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effectLst/>
                        </a:rPr>
                        <a:t>2,4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2,0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2,2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2,1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2,5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3466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острый аппендицит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320,1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263,4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261,2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224,4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4,5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</a:tr>
              <a:tr h="3540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из них </a:t>
                      </a:r>
                      <a:r>
                        <a:rPr lang="ru-RU" sz="1800" b="0" dirty="0" smtClean="0">
                          <a:effectLst/>
                        </a:rPr>
                        <a:t>умерло (тыс. чел)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0,4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0,3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0,3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0,3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0,2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327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effectLst/>
                        </a:rPr>
                        <a:t>перфоративная</a:t>
                      </a:r>
                      <a:r>
                        <a:rPr lang="ru-RU" sz="1800" b="1" dirty="0" smtClean="0">
                          <a:effectLst/>
                        </a:rPr>
                        <a:t> </a:t>
                      </a:r>
                      <a:r>
                        <a:rPr lang="ru-RU" sz="1800" b="1" dirty="0">
                          <a:effectLst/>
                        </a:rPr>
                        <a:t>язва </a:t>
                      </a: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37,6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29,6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24,0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19,0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19,1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</a:tr>
              <a:tr h="35437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из них </a:t>
                      </a:r>
                      <a:r>
                        <a:rPr lang="ru-RU" sz="1800" b="0" dirty="0" smtClean="0">
                          <a:effectLst/>
                        </a:rPr>
                        <a:t>умерло (тыс. чел)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1,8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1,6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1,8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1,7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1,7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3118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желудочно-кишечное кровотечение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15,6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10,7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9,3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3,7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10,9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3002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из них </a:t>
                      </a:r>
                      <a:r>
                        <a:rPr lang="ru-RU" sz="1800" b="0" dirty="0" smtClean="0">
                          <a:effectLst/>
                        </a:rPr>
                        <a:t>умерло (тыс. чел)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2,0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1,6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1,2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0,4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1,3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288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ущемленная грыжа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41,6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41,0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41,8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42,4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41,4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28120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из них </a:t>
                      </a:r>
                      <a:r>
                        <a:rPr lang="ru-RU" sz="1800" b="0" dirty="0" smtClean="0">
                          <a:effectLst/>
                        </a:rPr>
                        <a:t>умерло (</a:t>
                      </a:r>
                      <a:r>
                        <a:rPr lang="ru-RU" sz="1800" b="0" dirty="0" err="1" smtClean="0">
                          <a:effectLst/>
                        </a:rPr>
                        <a:t>тыс.чел</a:t>
                      </a:r>
                      <a:r>
                        <a:rPr lang="ru-RU" sz="1800" b="0" dirty="0" smtClean="0">
                          <a:effectLst/>
                        </a:rPr>
                        <a:t>)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1,5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1,3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1,3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1,2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1,1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347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острый холецистит и острый </a:t>
                      </a:r>
                      <a:r>
                        <a:rPr lang="ru-RU" sz="1800" b="1" dirty="0" smtClean="0">
                          <a:effectLst/>
                        </a:rPr>
                        <a:t>панкреатит</a:t>
                      </a:r>
                      <a:r>
                        <a:rPr lang="ru-RU" sz="1800" b="1" dirty="0">
                          <a:effectLst/>
                        </a:rPr>
                        <a:t>**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90,1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97,5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106,4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105,7</a:t>
                      </a: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97,4/17,4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28120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из них </a:t>
                      </a:r>
                      <a:r>
                        <a:rPr lang="ru-RU" sz="1800" b="0" dirty="0" smtClean="0">
                          <a:effectLst/>
                        </a:rPr>
                        <a:t>умерло (тыс. чел)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4,6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4,8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4,5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4,2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1,3/2,7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347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общее </a:t>
                      </a:r>
                      <a:r>
                        <a:rPr lang="ru-RU" sz="1800" b="1" dirty="0">
                          <a:effectLst/>
                        </a:rPr>
                        <a:t>количество оперированных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532,4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467,0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466,2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420,7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7,9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28120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п/о </a:t>
                      </a:r>
                      <a:r>
                        <a:rPr lang="ru-RU" sz="1800" b="0" dirty="0">
                          <a:effectLst/>
                        </a:rPr>
                        <a:t>летальность (%)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12,7 (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2,4)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11,6 (2,5)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11,3 (2,4)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9,9 (2,4)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10,8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(2,8)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3182" y="6230642"/>
            <a:ext cx="9151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Примечание:</a:t>
            </a:r>
            <a:r>
              <a:rPr lang="ru-RU" sz="1400" dirty="0">
                <a:solidFill>
                  <a:srgbClr val="002060"/>
                </a:solidFill>
              </a:rPr>
              <a:t> *данные до </a:t>
            </a:r>
            <a:r>
              <a:rPr lang="ru-RU" sz="1400" dirty="0" smtClean="0">
                <a:solidFill>
                  <a:srgbClr val="002060"/>
                </a:solidFill>
              </a:rPr>
              <a:t>2014 </a:t>
            </a:r>
            <a:r>
              <a:rPr lang="ru-RU" sz="1400" dirty="0">
                <a:solidFill>
                  <a:srgbClr val="002060"/>
                </a:solidFill>
              </a:rPr>
              <a:t>г. опубликованы Росстатом, ** - в предыдущие годы данные по острому холециститу и острому панкреатиту суммировались.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4997" y="32658"/>
            <a:ext cx="847003" cy="50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10" y="372374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</a:rPr>
              <a:t>Динамика послеоперационной летальности 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при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острых 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заболеваниях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органов 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брюшной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полости (2000 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– 2017)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397381"/>
              </p:ext>
            </p:extLst>
          </p:nvPr>
        </p:nvGraphicFramePr>
        <p:xfrm>
          <a:off x="831710" y="1697937"/>
          <a:ext cx="10450285" cy="473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9790" y="21631"/>
            <a:ext cx="773353" cy="45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0663" y="997238"/>
            <a:ext cx="8072745" cy="13255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Удельный вес поздней госпитализации больных с острыми заболеваниями органов брюшной полости (%)  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306306"/>
              </p:ext>
            </p:extLst>
          </p:nvPr>
        </p:nvGraphicFramePr>
        <p:xfrm>
          <a:off x="1002475" y="2333432"/>
          <a:ext cx="101695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9372" y="6196"/>
            <a:ext cx="806651" cy="47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4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92331" y="68035"/>
            <a:ext cx="10110746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Острый аппендицит 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241037"/>
              </p:ext>
            </p:extLst>
          </p:nvPr>
        </p:nvGraphicFramePr>
        <p:xfrm>
          <a:off x="1292339" y="1184987"/>
          <a:ext cx="9701158" cy="980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4922"/>
                <a:gridCol w="1484764"/>
                <a:gridCol w="1391478"/>
                <a:gridCol w="1383527"/>
                <a:gridCol w="1280160"/>
                <a:gridCol w="1256307"/>
              </a:tblGrid>
              <a:tr h="16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показатель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2000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2005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2010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2014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2017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321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оперировано</a:t>
                      </a:r>
                      <a:r>
                        <a:rPr lang="ru-RU" sz="2000" b="1" baseline="0" dirty="0" smtClean="0">
                          <a:effectLst/>
                        </a:rPr>
                        <a:t> (тыс. чел.)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320,1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263,4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261,2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224,4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4,5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</a:tr>
              <a:tr h="32851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из них </a:t>
                      </a:r>
                      <a:r>
                        <a:rPr lang="ru-RU" sz="2000" b="0" dirty="0" smtClean="0">
                          <a:effectLst/>
                        </a:rPr>
                        <a:t>умерло (%)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C00000"/>
                          </a:solidFill>
                          <a:effectLst/>
                        </a:rPr>
                        <a:t>0,4 (0,12)</a:t>
                      </a:r>
                      <a:endParaRPr lang="ru-RU" sz="2000" b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</a:rPr>
                        <a:t>0,3 (0,11)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</a:rPr>
                        <a:t>0,3 (0,11)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</a:rPr>
                        <a:t>0,3 (0,13)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C00000"/>
                          </a:solidFill>
                          <a:effectLst/>
                        </a:rPr>
                        <a:t>0,2 (0,12)</a:t>
                      </a:r>
                      <a:endParaRPr lang="ru-RU" sz="2000" b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33291529"/>
              </p:ext>
            </p:extLst>
          </p:nvPr>
        </p:nvGraphicFramePr>
        <p:xfrm>
          <a:off x="1293874" y="2238472"/>
          <a:ext cx="9508151" cy="4237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4524" y="0"/>
            <a:ext cx="748963" cy="44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Послеоперационная летальность при остром аппендиците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в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 регионах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523583"/>
              </p:ext>
            </p:extLst>
          </p:nvPr>
        </p:nvGraphicFramePr>
        <p:xfrm>
          <a:off x="831320" y="1662340"/>
          <a:ext cx="10515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48781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Регион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Умерло (%)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8781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Псковская область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4 (0,76)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8781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Астраханская область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5 (0,57)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8781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Кировская область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7 (0,40)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8781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Коми Республика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3 (0,33)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8781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Иркутская область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6 (0,30)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4390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Нижегородская область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11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 (0,29)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Волгоградская область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7 (0,28)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Российская Федерация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210 (0,12)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7077" y="55533"/>
            <a:ext cx="717837" cy="42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2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76" y="136525"/>
            <a:ext cx="10475976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ерфоративная язва 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07168049"/>
              </p:ext>
            </p:extLst>
          </p:nvPr>
        </p:nvGraphicFramePr>
        <p:xfrm>
          <a:off x="1078893" y="1260520"/>
          <a:ext cx="10083152" cy="1239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0814"/>
                <a:gridCol w="1226308"/>
                <a:gridCol w="1344710"/>
                <a:gridCol w="1319338"/>
                <a:gridCol w="1209393"/>
                <a:gridCol w="97258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Показатель</a:t>
                      </a:r>
                      <a:endParaRPr lang="ru-RU" sz="2400" dirty="0"/>
                    </a:p>
                  </a:txBody>
                  <a:tcPr marL="43463" marR="43463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2000</a:t>
                      </a:r>
                      <a:endParaRPr lang="ru-RU" sz="2400" dirty="0"/>
                    </a:p>
                  </a:txBody>
                  <a:tcPr marL="43463" marR="43463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2005</a:t>
                      </a:r>
                      <a:endParaRPr lang="ru-RU" sz="2400" dirty="0"/>
                    </a:p>
                  </a:txBody>
                  <a:tcPr marL="43463" marR="43463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2010</a:t>
                      </a:r>
                      <a:endParaRPr lang="ru-RU" sz="2400" dirty="0"/>
                    </a:p>
                  </a:txBody>
                  <a:tcPr marL="43463" marR="43463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2014</a:t>
                      </a:r>
                      <a:endParaRPr lang="ru-RU" sz="2400" dirty="0"/>
                    </a:p>
                  </a:txBody>
                  <a:tcPr marL="43463" marR="43463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2017</a:t>
                      </a:r>
                      <a:endParaRPr lang="ru-RU" sz="2400" dirty="0"/>
                    </a:p>
                  </a:txBody>
                  <a:tcPr marL="43463" marR="43463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оперировано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(тыс. чел)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26843" marR="26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37,6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6843" marR="26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29,6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26843" marR="26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24,0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26843" marR="26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19,0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26843" marR="26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19,1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6843" marR="26843" marT="0" marB="0"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effectLst/>
                        </a:rPr>
                        <a:t>из них </a:t>
                      </a:r>
                      <a:r>
                        <a:rPr lang="ru-RU" sz="2400" b="0" dirty="0" smtClean="0">
                          <a:solidFill>
                            <a:srgbClr val="002060"/>
                          </a:solidFill>
                          <a:effectLst/>
                        </a:rPr>
                        <a:t>умерло (тыс.</a:t>
                      </a:r>
                      <a:r>
                        <a:rPr lang="ru-RU" sz="2400" b="0" baseline="0" dirty="0" smtClean="0">
                          <a:solidFill>
                            <a:srgbClr val="002060"/>
                          </a:solidFill>
                          <a:effectLst/>
                        </a:rPr>
                        <a:t> чел)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3" marR="2684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effectLst/>
                        </a:rPr>
                        <a:t>1,8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3" marR="2684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effectLst/>
                        </a:rPr>
                        <a:t>1,6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3" marR="2684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2060"/>
                          </a:solidFill>
                          <a:effectLst/>
                        </a:rPr>
                        <a:t>1,8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26843" marR="2684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2060"/>
                          </a:solidFill>
                          <a:effectLst/>
                        </a:rPr>
                        <a:t>1,7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26843" marR="2684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effectLst/>
                        </a:rPr>
                        <a:t>1,7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3" marR="26843" marT="0" marB="0"/>
                </a:tc>
              </a:tr>
            </a:tbl>
          </a:graphicData>
        </a:graphic>
      </p:graphicFrame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918896"/>
              </p:ext>
            </p:extLst>
          </p:nvPr>
        </p:nvGraphicFramePr>
        <p:xfrm>
          <a:off x="1104464" y="2788594"/>
          <a:ext cx="8913114" cy="449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0607" y="0"/>
            <a:ext cx="764307" cy="45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000" b="1" dirty="0" smtClean="0">
                <a:solidFill>
                  <a:srgbClr val="002060"/>
                </a:solidFill>
                <a:latin typeface="+mn-lt"/>
              </a:rPr>
              <a:t>Задачи по проекту НМИЦ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152760" y="1444625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altLang="ru-RU" sz="9600" b="1" dirty="0" smtClean="0">
                <a:solidFill>
                  <a:srgbClr val="002060"/>
                </a:solidFill>
              </a:rPr>
              <a:t> Организация оказания медицинской помощи по профилю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altLang="ru-RU" sz="9600" b="1" dirty="0" smtClean="0">
                <a:solidFill>
                  <a:srgbClr val="002060"/>
                </a:solidFill>
              </a:rPr>
              <a:t>Дистанционное консультирование, проведение консилиумов с применением телемедицинских технологий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altLang="ru-RU" sz="9600" b="1" dirty="0" smtClean="0">
                <a:solidFill>
                  <a:srgbClr val="002060"/>
                </a:solidFill>
              </a:rPr>
              <a:t>Анализ и стратегическое развитие здравоохранения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altLang="ru-RU" sz="9600" b="1" dirty="0" smtClean="0">
                <a:solidFill>
                  <a:srgbClr val="002060"/>
                </a:solidFill>
              </a:rPr>
              <a:t>Подготовка кадров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altLang="ru-RU" sz="9600" b="1" dirty="0" smtClean="0">
                <a:solidFill>
                  <a:srgbClr val="002060"/>
                </a:solidFill>
              </a:rPr>
              <a:t>Международная деятельность 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altLang="ru-RU" sz="9600" b="1" dirty="0" smtClean="0">
                <a:solidFill>
                  <a:srgbClr val="002060"/>
                </a:solidFill>
              </a:rPr>
              <a:t>Научные исследования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altLang="ru-RU" sz="9600" b="1" dirty="0" smtClean="0">
                <a:solidFill>
                  <a:srgbClr val="002060"/>
                </a:solidFill>
              </a:rPr>
              <a:t>Лекарственное обеспечение и регулирование обращения медицинских изделий</a:t>
            </a:r>
            <a:r>
              <a:rPr lang="ru-RU" altLang="ru-RU" sz="9600" b="1" dirty="0" smtClean="0"/>
              <a:t/>
            </a:r>
            <a:br>
              <a:rPr lang="ru-RU" altLang="ru-RU" sz="9600" b="1" dirty="0" smtClean="0"/>
            </a:br>
            <a:r>
              <a:rPr lang="ru-RU" altLang="ru-RU" sz="9600" b="1" dirty="0" smtClean="0"/>
              <a:t/>
            </a:r>
            <a:br>
              <a:rPr lang="ru-RU" altLang="ru-RU" sz="9600" b="1" dirty="0" smtClean="0"/>
            </a:br>
            <a:r>
              <a:rPr lang="ru-RU" altLang="ru-RU" sz="7400" dirty="0" smtClean="0"/>
              <a:t/>
            </a:r>
            <a:br>
              <a:rPr lang="ru-RU" altLang="ru-RU" sz="7400" dirty="0" smtClean="0"/>
            </a:br>
            <a:endParaRPr lang="ru-RU" altLang="ru-RU" sz="7400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altLang="ru-RU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ECA6040-DBCA-4E61-AAD7-7BE4FB982C02}" type="slidenum">
              <a:rPr lang="ru-RU" altLang="ru-RU">
                <a:solidFill>
                  <a:srgbClr val="898989"/>
                </a:solidFill>
              </a:rPr>
              <a:pPr/>
              <a:t>2</a:t>
            </a:fld>
            <a:endParaRPr lang="ru-RU" altLang="ru-RU" dirty="0">
              <a:solidFill>
                <a:srgbClr val="898989"/>
              </a:solidFill>
            </a:endParaRPr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742" y="22389"/>
            <a:ext cx="916895" cy="53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88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320" y="15945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Послеоперационная летальность при </a:t>
            </a:r>
            <a:r>
              <a:rPr lang="ru-RU" sz="3200" b="1" dirty="0" err="1" smtClean="0">
                <a:solidFill>
                  <a:srgbClr val="002060"/>
                </a:solidFill>
                <a:latin typeface="+mn-lt"/>
              </a:rPr>
              <a:t>перфоративной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 язве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в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 регионах  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18960"/>
              </p:ext>
            </p:extLst>
          </p:nvPr>
        </p:nvGraphicFramePr>
        <p:xfrm>
          <a:off x="831320" y="1673225"/>
          <a:ext cx="10515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3731"/>
                <a:gridCol w="4311869"/>
              </a:tblGrid>
              <a:tr h="48781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Регион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Умерло (%)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8781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Республика</a:t>
                      </a:r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</a:rPr>
                        <a:t> Северная Осетия -Алания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16 (24,6)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8781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Ярославская</a:t>
                      </a:r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область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30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 (18,9)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8781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Смоленская область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21 (18,8)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8781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Мурманская область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13 (17,8)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4390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Пензенская область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28 (16,8)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Тульская область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29 (15,8)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Город Севастополь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12</a:t>
                      </a:r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</a:rPr>
                        <a:t> (15,6)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Российская Федерация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1725 (9,0)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1627" y="0"/>
            <a:ext cx="717632" cy="42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5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293" y="0"/>
            <a:ext cx="6980463" cy="13255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Ущемленная грыжа 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037499"/>
              </p:ext>
            </p:extLst>
          </p:nvPr>
        </p:nvGraphicFramePr>
        <p:xfrm>
          <a:off x="800101" y="1172482"/>
          <a:ext cx="10503452" cy="1239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5742"/>
                <a:gridCol w="1247266"/>
                <a:gridCol w="1256933"/>
                <a:gridCol w="1285940"/>
                <a:gridCol w="1324614"/>
                <a:gridCol w="137295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Показатель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2005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2017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Оперировано</a:t>
                      </a:r>
                      <a:r>
                        <a:rPr lang="ru-RU" sz="2400" b="0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(тыс. чел)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41,6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41,0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41,8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42,4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41,4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effectLst/>
                        </a:rPr>
                        <a:t>из них </a:t>
                      </a:r>
                      <a:r>
                        <a:rPr lang="ru-RU" sz="2400" b="0" dirty="0" smtClean="0">
                          <a:solidFill>
                            <a:srgbClr val="002060"/>
                          </a:solidFill>
                          <a:effectLst/>
                        </a:rPr>
                        <a:t>умерло (тыс. чел)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effectLst/>
                        </a:rPr>
                        <a:t>1,5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effectLst/>
                        </a:rPr>
                        <a:t>1,3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2060"/>
                          </a:solidFill>
                          <a:effectLst/>
                        </a:rPr>
                        <a:t>1,3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2060"/>
                          </a:solidFill>
                          <a:effectLst/>
                        </a:rPr>
                        <a:t>1,2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effectLst/>
                        </a:rPr>
                        <a:t>1,1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43750090"/>
              </p:ext>
            </p:extLst>
          </p:nvPr>
        </p:nvGraphicFramePr>
        <p:xfrm>
          <a:off x="710293" y="1325563"/>
          <a:ext cx="11854162" cy="541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6375" y="100455"/>
            <a:ext cx="648706" cy="38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5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14144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Соотношение заболеваемости ущемленной </a:t>
            </a:r>
            <a:br>
              <a:rPr lang="ru-RU" sz="28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грыжей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и плановой хирургии грыж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362516"/>
              </p:ext>
            </p:extLst>
          </p:nvPr>
        </p:nvGraphicFramePr>
        <p:xfrm>
          <a:off x="832394" y="1370818"/>
          <a:ext cx="11440886" cy="509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6457" y="76538"/>
            <a:ext cx="713168" cy="421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92720" y="6096000"/>
            <a:ext cx="305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(r=-0,37, p=0,001</a:t>
            </a:r>
            <a:r>
              <a:rPr lang="en-US" b="1" dirty="0" smtClean="0"/>
              <a:t>)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653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320" y="549972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Послеоперационная летальность при ущемленной грыже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в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 регионах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433284"/>
              </p:ext>
            </p:extLst>
          </p:nvPr>
        </p:nvGraphicFramePr>
        <p:xfrm>
          <a:off x="914400" y="1825625"/>
          <a:ext cx="10277856" cy="4720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2048"/>
                <a:gridCol w="3035808"/>
              </a:tblGrid>
              <a:tr h="48781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Регион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Умерло (%)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49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Мурманская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12 (8,9)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8781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Томская область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16 (8,2)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87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Астраханская</a:t>
                      </a:r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16 (8,0)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8781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Свердловская область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24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 (6,5)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4390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Ярославская область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24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 (6,3)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Тверская область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17 (5,2)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Курская</a:t>
                      </a:r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</a:rPr>
                        <a:t> область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</a:rPr>
                        <a:t>14 (5,0)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Российская Федерация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1135 (2,7)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4199" y="2304"/>
            <a:ext cx="787801" cy="46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775" y="16510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Острая кишечная непроходимость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*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528552"/>
              </p:ext>
            </p:extLst>
          </p:nvPr>
        </p:nvGraphicFramePr>
        <p:xfrm>
          <a:off x="933450" y="1273175"/>
          <a:ext cx="10515600" cy="1174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1219200"/>
                <a:gridCol w="1276350"/>
                <a:gridCol w="1295400"/>
                <a:gridCol w="1228725"/>
                <a:gridCol w="1457325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показатель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2000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2005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2010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2014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2017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оперировано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(тыс. чел)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27,4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24,8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25,3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25,5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27,4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effectLst/>
                        </a:rPr>
                        <a:t>из них </a:t>
                      </a:r>
                      <a:r>
                        <a:rPr lang="ru-RU" sz="2400" b="0" dirty="0" smtClean="0">
                          <a:solidFill>
                            <a:srgbClr val="002060"/>
                          </a:solidFill>
                          <a:effectLst/>
                        </a:rPr>
                        <a:t>умерло (тыс. чел)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FF0000"/>
                          </a:solidFill>
                          <a:effectLst/>
                        </a:rPr>
                        <a:t>2,4</a:t>
                      </a:r>
                      <a:endParaRPr lang="ru-RU" sz="24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effectLst/>
                        </a:rPr>
                        <a:t>2,0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effectLst/>
                        </a:rPr>
                        <a:t>2,2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2060"/>
                          </a:solidFill>
                          <a:effectLst/>
                        </a:rPr>
                        <a:t>2,1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FF0000"/>
                          </a:solidFill>
                          <a:effectLst/>
                        </a:rPr>
                        <a:t>2,5</a:t>
                      </a:r>
                      <a:endParaRPr lang="ru-RU" sz="24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72203622"/>
              </p:ext>
            </p:extLst>
          </p:nvPr>
        </p:nvGraphicFramePr>
        <p:xfrm>
          <a:off x="1167564" y="2571634"/>
          <a:ext cx="10731731" cy="44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6877" y="2546258"/>
            <a:ext cx="9554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Соотношение </a:t>
            </a:r>
            <a:r>
              <a:rPr lang="ru-RU" sz="2400" b="1" dirty="0" smtClean="0">
                <a:solidFill>
                  <a:srgbClr val="002060"/>
                </a:solidFill>
              </a:rPr>
              <a:t>оперативной </a:t>
            </a:r>
            <a:r>
              <a:rPr lang="ru-RU" sz="2400" b="1" dirty="0">
                <a:solidFill>
                  <a:srgbClr val="002060"/>
                </a:solidFill>
              </a:rPr>
              <a:t>активности </a:t>
            </a:r>
            <a:r>
              <a:rPr lang="ru-RU" sz="2400" b="1" dirty="0" smtClean="0">
                <a:solidFill>
                  <a:srgbClr val="002060"/>
                </a:solidFill>
              </a:rPr>
              <a:t>и общей летальности </a:t>
            </a:r>
            <a:r>
              <a:rPr lang="ru-RU" sz="2400" b="1" dirty="0">
                <a:solidFill>
                  <a:srgbClr val="002060"/>
                </a:solidFill>
              </a:rPr>
              <a:t>при </a:t>
            </a:r>
            <a:r>
              <a:rPr lang="ru-RU" sz="2400" b="1" dirty="0" smtClean="0">
                <a:solidFill>
                  <a:srgbClr val="002060"/>
                </a:solidFill>
              </a:rPr>
              <a:t>ОКН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 федеральным округам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1363" y="6464175"/>
            <a:ext cx="5895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Примечание</a:t>
            </a:r>
            <a:r>
              <a:rPr lang="ru-RU" sz="1400" dirty="0"/>
              <a:t>: *учитывались </a:t>
            </a:r>
            <a:r>
              <a:rPr lang="ru-RU" sz="1400" dirty="0" smtClean="0"/>
              <a:t>все формы острой кишечной непроходимости</a:t>
            </a:r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9462" y="31159"/>
            <a:ext cx="882538" cy="5210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32240" y="627950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(r=0,64, p=0,0001)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65200" y="4521200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%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32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Послеоперационная летальность при острой кишечной непроходимости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в регионах  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732207"/>
              </p:ext>
            </p:extLst>
          </p:nvPr>
        </p:nvGraphicFramePr>
        <p:xfrm>
          <a:off x="831320" y="1321402"/>
          <a:ext cx="10515600" cy="4720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3731"/>
                <a:gridCol w="4311869"/>
              </a:tblGrid>
              <a:tr h="48781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Регион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Умерло (%)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49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Кировская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64 (20,1)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8781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Свердловская область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93 (18,9)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87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</a:rPr>
                        <a:t>Кемеровская 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131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 (18,3)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8781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Республика</a:t>
                      </a:r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</a:rPr>
                        <a:t> Карелия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28 (17,6)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4390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Псковская область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31 (17,2)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Ярославская область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31 (16,7)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</a:rPr>
                        <a:t>Вологодская область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</a:rPr>
                        <a:t>34 (16,2)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Российская Федерация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2486 (9,1)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523" y="250738"/>
            <a:ext cx="1012794" cy="59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9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713237"/>
              </p:ext>
            </p:extLst>
          </p:nvPr>
        </p:nvGraphicFramePr>
        <p:xfrm>
          <a:off x="698578" y="3098436"/>
          <a:ext cx="11351403" cy="4090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80725" y="329742"/>
            <a:ext cx="5715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Острый холецистит в РФ (2017)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654744"/>
              </p:ext>
            </p:extLst>
          </p:nvPr>
        </p:nvGraphicFramePr>
        <p:xfrm>
          <a:off x="756558" y="992867"/>
          <a:ext cx="10582275" cy="1726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4"/>
                <a:gridCol w="1638300"/>
                <a:gridCol w="1733550"/>
                <a:gridCol w="1790700"/>
                <a:gridCol w="2419351"/>
              </a:tblGrid>
              <a:tr h="985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пациентов</a:t>
                      </a:r>
                      <a:endParaRPr lang="ru-RU" sz="16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Общая летальность</a:t>
                      </a:r>
                      <a:r>
                        <a:rPr lang="ru-RU" sz="16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(%)</a:t>
                      </a:r>
                      <a:endParaRPr lang="ru-RU" sz="16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mtClean="0">
                          <a:effectLst/>
                          <a:latin typeface="+mn-lt"/>
                        </a:rPr>
                        <a:t>Оперативная</a:t>
                      </a:r>
                      <a:r>
                        <a:rPr lang="ru-RU" sz="1600" baseline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smtClean="0">
                          <a:effectLst/>
                          <a:latin typeface="+mn-lt"/>
                        </a:rPr>
                        <a:t>активность (%)</a:t>
                      </a:r>
                      <a:endParaRPr lang="ru-RU" sz="160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Послеоперационная</a:t>
                      </a:r>
                      <a:r>
                        <a:rPr lang="ru-RU" sz="18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 летальность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Всего госпитализировано 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162 958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1 552 (1,0)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97 388 (59,8)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1 334 (1,4)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mtClean="0">
                          <a:solidFill>
                            <a:srgbClr val="002060"/>
                          </a:solidFill>
                          <a:effectLst/>
                        </a:rPr>
                        <a:t>после 24 час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</a:rPr>
                        <a:t>73 266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1084 (1,5)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46 784 (63,9)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961 (2,1)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Овал 12"/>
          <p:cNvSpPr/>
          <p:nvPr/>
        </p:nvSpPr>
        <p:spPr>
          <a:xfrm>
            <a:off x="3638462" y="1869622"/>
            <a:ext cx="1820636" cy="48169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162 958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2286" y="83337"/>
            <a:ext cx="834758" cy="4928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11678" y="5984240"/>
            <a:ext cx="19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r=-</a:t>
            </a:r>
            <a:r>
              <a:rPr lang="en-US" b="1" dirty="0" smtClean="0"/>
              <a:t>0.48</a:t>
            </a:r>
            <a:r>
              <a:rPr lang="ru-RU" b="1" dirty="0" smtClean="0"/>
              <a:t>  </a:t>
            </a:r>
            <a:r>
              <a:rPr lang="en-US" b="1" dirty="0" smtClean="0"/>
              <a:t>p=0.0002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9440" y="4826000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%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8035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Послеоперационная летальность при остром холецистите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в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 регионах  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925838"/>
              </p:ext>
            </p:extLst>
          </p:nvPr>
        </p:nvGraphicFramePr>
        <p:xfrm>
          <a:off x="620485" y="1187075"/>
          <a:ext cx="10961914" cy="4964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1517"/>
                <a:gridCol w="1805993"/>
                <a:gridCol w="2799732"/>
                <a:gridCol w="2494672"/>
              </a:tblGrid>
              <a:tr h="48781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Регион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Умерло (%)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Доля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</a:rPr>
                        <a:t>лапароскопических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 операций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Количество операций под УЗ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на 100 тыс. населения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49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Забайкальский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 край</a:t>
                      </a:r>
                      <a:endParaRPr lang="ru-RU" sz="24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18 (10,3)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81,4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2,9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87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Псковская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36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 (8,6)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76,4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87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Республика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 Карелия</a:t>
                      </a:r>
                      <a:endParaRPr lang="ru-RU" sz="24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11 (8,3)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8781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Ивановская область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34 (6,0)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74,4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4390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Кировская область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28 (4,2)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Ленинградская область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22 (4,2)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99,7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5,7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Российская Федерация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1334 (1,4)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65,4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20,6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6166" y="0"/>
            <a:ext cx="865834" cy="51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0725" y="329742"/>
            <a:ext cx="57408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Острый </a:t>
            </a:r>
            <a:r>
              <a:rPr lang="ru-RU" sz="3200" b="1" dirty="0" smtClean="0">
                <a:solidFill>
                  <a:srgbClr val="002060"/>
                </a:solidFill>
              </a:rPr>
              <a:t>панкреатит </a:t>
            </a:r>
            <a:r>
              <a:rPr lang="ru-RU" sz="3200" b="1" dirty="0">
                <a:solidFill>
                  <a:srgbClr val="002060"/>
                </a:solidFill>
              </a:rPr>
              <a:t>в РФ (2017)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071913"/>
              </p:ext>
            </p:extLst>
          </p:nvPr>
        </p:nvGraphicFramePr>
        <p:xfrm>
          <a:off x="756558" y="992867"/>
          <a:ext cx="10582275" cy="1726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4"/>
                <a:gridCol w="1638300"/>
                <a:gridCol w="1733550"/>
                <a:gridCol w="1790700"/>
                <a:gridCol w="2419351"/>
              </a:tblGrid>
              <a:tr h="985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пациентов</a:t>
                      </a:r>
                      <a:endParaRPr lang="ru-RU" sz="16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Общая летальность</a:t>
                      </a:r>
                      <a:r>
                        <a:rPr lang="ru-RU" sz="16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(%)</a:t>
                      </a:r>
                      <a:endParaRPr lang="ru-RU" sz="16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Оперативная</a:t>
                      </a:r>
                      <a:r>
                        <a:rPr lang="ru-RU" sz="16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активность (%)</a:t>
                      </a:r>
                      <a:endParaRPr lang="ru-RU" sz="16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Послеоперационная</a:t>
                      </a:r>
                      <a:r>
                        <a:rPr lang="ru-RU" sz="18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 летальность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Всего госпитализировано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4 234 (2,7)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17 352 (11,2)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2 672 (15,4)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после 24 час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70 240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2 799 (4,0)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8 866 (12,6)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1 753 (19,8)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Овал 12"/>
          <p:cNvSpPr/>
          <p:nvPr/>
        </p:nvSpPr>
        <p:spPr>
          <a:xfrm>
            <a:off x="3724637" y="1926774"/>
            <a:ext cx="1699894" cy="41637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155 567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669895"/>
              </p:ext>
            </p:extLst>
          </p:nvPr>
        </p:nvGraphicFramePr>
        <p:xfrm>
          <a:off x="647701" y="2887187"/>
          <a:ext cx="11544299" cy="387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80725" y="2887187"/>
            <a:ext cx="10798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Соотношение госпитальной летальности и </a:t>
            </a:r>
            <a:r>
              <a:rPr lang="ru-RU" sz="2400" b="1" dirty="0">
                <a:solidFill>
                  <a:srgbClr val="002060"/>
                </a:solidFill>
              </a:rPr>
              <a:t>оперативной активности при </a:t>
            </a:r>
            <a:r>
              <a:rPr lang="ru-RU" sz="2400" b="1" dirty="0" smtClean="0">
                <a:solidFill>
                  <a:srgbClr val="002060"/>
                </a:solidFill>
              </a:rPr>
              <a:t>ОП (%)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01" y="28117"/>
            <a:ext cx="820699" cy="48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55760" y="5689600"/>
            <a:ext cx="2265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</a:t>
            </a:r>
            <a:r>
              <a:rPr lang="en-US" b="1" dirty="0" smtClean="0"/>
              <a:t>r=0,65,</a:t>
            </a:r>
            <a:r>
              <a:rPr lang="ru-RU" b="1" dirty="0" smtClean="0"/>
              <a:t> </a:t>
            </a:r>
            <a:r>
              <a:rPr lang="en-US" b="1" dirty="0" smtClean="0"/>
              <a:t>p=0,0003</a:t>
            </a:r>
            <a:r>
              <a:rPr lang="en-US" dirty="0"/>
              <a:t>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35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5832" y="156144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Послеоперационная летальность при остром панкреатите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в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 регионах  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08387"/>
              </p:ext>
            </p:extLst>
          </p:nvPr>
        </p:nvGraphicFramePr>
        <p:xfrm>
          <a:off x="1251857" y="1486426"/>
          <a:ext cx="9655630" cy="469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5123"/>
                <a:gridCol w="2798733"/>
                <a:gridCol w="2911774"/>
              </a:tblGrid>
              <a:tr h="48781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Регион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Умерло 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(%)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Оперативная 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активность (%)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49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Республика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 Крым</a:t>
                      </a:r>
                      <a:endParaRPr lang="ru-RU" sz="24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41 (48,8)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2,1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87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Саратовская область</a:t>
                      </a:r>
                      <a:endParaRPr lang="ru-RU" sz="2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81 </a:t>
                      </a: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(42,0)</a:t>
                      </a:r>
                      <a:endParaRPr lang="ru-RU" sz="2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  <a:endParaRPr lang="ru-RU" sz="2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7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Кировская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29 (39,7)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7,0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8781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Город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 Севастополь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5 (38,5)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2,4</a:t>
                      </a:r>
                    </a:p>
                  </a:txBody>
                  <a:tcPr/>
                </a:tc>
              </a:tr>
              <a:tr h="17272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Иркутская область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67 (33,8)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8,2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Самарская область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115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 (33,2)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11,3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Мурманская область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17 (28,8)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002060"/>
                          </a:solidFill>
                        </a:rPr>
                        <a:t>7,1</a:t>
                      </a: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Российская Федерация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2672 (15,4)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11,2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1432" y="0"/>
            <a:ext cx="810567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5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598714" y="165347"/>
            <a:ext cx="12016328" cy="1325563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rgbClr val="002060"/>
                </a:solidFill>
                <a:latin typeface="+mn-lt"/>
              </a:rPr>
              <a:t>С кем взаимодействует  НМИЦ хирургии им. А.В. Вишневского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220106"/>
              </p:ext>
            </p:extLst>
          </p:nvPr>
        </p:nvGraphicFramePr>
        <p:xfrm>
          <a:off x="3563007" y="1153648"/>
          <a:ext cx="7886039" cy="529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20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353" y="0"/>
            <a:ext cx="859268" cy="50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751114" y="2732315"/>
            <a:ext cx="3526595" cy="24072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НМИЦ хирургии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им.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А.В. Вишневского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3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952" y="645619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Желудочно-кишечные кровотечения в РФ (2000 – 2017)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781911"/>
              </p:ext>
            </p:extLst>
          </p:nvPr>
        </p:nvGraphicFramePr>
        <p:xfrm>
          <a:off x="800099" y="1882775"/>
          <a:ext cx="105156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4571"/>
                <a:gridCol w="1477736"/>
                <a:gridCol w="1534885"/>
                <a:gridCol w="1485900"/>
                <a:gridCol w="1330779"/>
                <a:gridCol w="131172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Показатель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2000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2005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2010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2014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2017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оперировано (тыс. чел)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15,6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10,7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9,3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3,7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10,9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из них умерло (тыс. чел)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FF0000"/>
                          </a:solidFill>
                          <a:effectLst/>
                        </a:rPr>
                        <a:t>2,0</a:t>
                      </a:r>
                      <a:endParaRPr lang="ru-RU" sz="20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</a:rPr>
                        <a:t>1,6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</a:rPr>
                        <a:t>1,2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</a:rPr>
                        <a:t>0,4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FF0000"/>
                          </a:solidFill>
                          <a:effectLst/>
                        </a:rPr>
                        <a:t>1,3</a:t>
                      </a:r>
                      <a:endParaRPr lang="ru-RU" sz="20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763469"/>
              </p:ext>
            </p:extLst>
          </p:nvPr>
        </p:nvGraphicFramePr>
        <p:xfrm>
          <a:off x="800099" y="3924150"/>
          <a:ext cx="10507435" cy="2076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87"/>
                <a:gridCol w="2184764"/>
                <a:gridCol w="2018210"/>
                <a:gridCol w="1884318"/>
                <a:gridCol w="2318656"/>
              </a:tblGrid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Сроки доставки в стационар от начала заболевания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пациентов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Госпитальная летальность</a:t>
                      </a:r>
                      <a:r>
                        <a:rPr lang="ru-RU" sz="18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(%)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Оперативная</a:t>
                      </a:r>
                      <a:r>
                        <a:rPr lang="ru-RU" sz="18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активность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(%)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Послеоперационная</a:t>
                      </a:r>
                      <a:r>
                        <a:rPr lang="ru-RU" sz="18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 летальность</a:t>
                      </a:r>
                      <a:r>
                        <a:rPr lang="ru-RU" sz="18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1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всего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3 395 (5,8)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10 862 (18,4)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1 272 (11,7)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10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после 24 час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22 195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2 078 (9,4)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4846 (21,8)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</a:rPr>
                        <a:t>742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</a:rPr>
                        <a:t>15,3)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0099" y="3233057"/>
            <a:ext cx="10278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a typeface="+mj-ea"/>
                <a:cs typeface="+mj-cs"/>
              </a:rPr>
              <a:t>Желудочно-кишечные кровотечения в РФ </a:t>
            </a:r>
            <a:r>
              <a:rPr lang="ru-RU" sz="2400" b="1" dirty="0" smtClean="0">
                <a:solidFill>
                  <a:srgbClr val="002060"/>
                </a:solidFill>
                <a:ea typeface="+mj-ea"/>
                <a:cs typeface="+mj-cs"/>
              </a:rPr>
              <a:t>(2017</a:t>
            </a:r>
            <a:r>
              <a:rPr lang="ru-RU" sz="2400" b="1" dirty="0">
                <a:solidFill>
                  <a:srgbClr val="002060"/>
                </a:solidFill>
                <a:ea typeface="+mj-ea"/>
                <a:cs typeface="+mj-cs"/>
              </a:rPr>
              <a:t>)</a:t>
            </a:r>
          </a:p>
        </p:txBody>
      </p:sp>
      <p:sp>
        <p:nvSpPr>
          <p:cNvPr id="8" name="Овал 7"/>
          <p:cNvSpPr/>
          <p:nvPr/>
        </p:nvSpPr>
        <p:spPr>
          <a:xfrm>
            <a:off x="2988126" y="5067297"/>
            <a:ext cx="1975757" cy="45992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59 031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233" y="0"/>
            <a:ext cx="821639" cy="47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5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976" y="1105789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</a:rPr>
              <a:t>Соотношение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оперативной 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активности и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госпитальной летальности 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при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желудочно-кишечных кровотечения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2356"/>
              </p:ext>
            </p:extLst>
          </p:nvPr>
        </p:nvGraphicFramePr>
        <p:xfrm>
          <a:off x="957072" y="1371600"/>
          <a:ext cx="11963400" cy="5866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126" y="69252"/>
            <a:ext cx="705394" cy="41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0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9229" y="255291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Послеоперационная летальность при желудочно-кишечных кровотечениях в регионах 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726487"/>
              </p:ext>
            </p:extLst>
          </p:nvPr>
        </p:nvGraphicFramePr>
        <p:xfrm>
          <a:off x="359229" y="1541845"/>
          <a:ext cx="11494088" cy="505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4257"/>
                <a:gridCol w="1621971"/>
                <a:gridCol w="1970314"/>
                <a:gridCol w="2687546"/>
              </a:tblGrid>
              <a:tr h="48781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Регион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Умерло (%)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Оперативная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 активность (%)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Эндоскопический гемостаз на 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100 000 населения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49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Волгоградская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 область</a:t>
                      </a:r>
                      <a:endParaRPr lang="ru-RU" sz="24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25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 (32,5)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9,6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9,0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87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Рязанская область</a:t>
                      </a:r>
                      <a:endParaRPr lang="ru-RU" sz="2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13 (32,5)</a:t>
                      </a:r>
                      <a:endParaRPr lang="ru-RU" sz="2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8,1</a:t>
                      </a:r>
                      <a:endParaRPr lang="ru-RU" sz="2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12,9</a:t>
                      </a:r>
                      <a:endParaRPr lang="ru-RU" sz="2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7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Вологодская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7 (30,4)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13,4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23,2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8781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Орловская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 область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7 (30,4)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8,0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33,9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7272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Тверская область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10 (29,4)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7,7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20,4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Республика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 Северная Осетия - Алания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7 (26,9)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4,6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11,3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Москва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 (5,2)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9,4</a:t>
                      </a:r>
                      <a:endParaRPr lang="ru-RU" sz="2400" b="1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47,3</a:t>
                      </a:r>
                      <a:endParaRPr lang="ru-RU" sz="2400" b="1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Российская Федерация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1272 (11,7)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18,4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23,4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8486" y="57405"/>
            <a:ext cx="781930" cy="4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9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78" y="316790"/>
            <a:ext cx="8270422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Показатели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послеоперационной летальности в плановой хирургии 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0724" y="105214"/>
            <a:ext cx="837453" cy="493499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50974"/>
              </p:ext>
            </p:extLst>
          </p:nvPr>
        </p:nvGraphicFramePr>
        <p:xfrm>
          <a:off x="391886" y="1531711"/>
          <a:ext cx="11386457" cy="3731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0028"/>
                <a:gridCol w="908284"/>
                <a:gridCol w="2904822"/>
                <a:gridCol w="875881"/>
                <a:gridCol w="2860474"/>
                <a:gridCol w="886968"/>
              </a:tblGrid>
              <a:tr h="434592">
                <a:tc gridSpan="2">
                  <a:txBody>
                    <a:bodyPr/>
                    <a:lstStyle/>
                    <a:p>
                      <a:r>
                        <a:rPr lang="ru-RU" sz="2000" dirty="0" smtClean="0"/>
                        <a:t>Язвенная</a:t>
                      </a:r>
                      <a:r>
                        <a:rPr lang="ru-RU" sz="2000" baseline="0" dirty="0" smtClean="0"/>
                        <a:t> болезнь *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dirty="0" smtClean="0"/>
                        <a:t>Грыжи брюшной стенки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dirty="0" smtClean="0"/>
                        <a:t>Опухоли поджелудочной железы**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592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Курская область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C00000"/>
                          </a:solidFill>
                        </a:rPr>
                        <a:t>19,19</a:t>
                      </a:r>
                      <a:endParaRPr lang="ru-RU" sz="20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Нижегородская область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C00000"/>
                          </a:solidFill>
                        </a:rPr>
                        <a:t>0,57</a:t>
                      </a:r>
                      <a:endParaRPr lang="ru-RU" sz="20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Новгородская область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C00000"/>
                          </a:solidFill>
                        </a:rPr>
                        <a:t>37,50</a:t>
                      </a:r>
                      <a:endParaRPr lang="ru-RU" sz="20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34592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Республика Коми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15,00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Астраханская  область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0,36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Республика Карелия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25,00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459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Брянская область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14,86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Республика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</a:rPr>
                        <a:t> Коми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0,29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Алтайский край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23,08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4592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Вологодская область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12,90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Тюменская область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0,25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Тульская область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20,00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4592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Пермский край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10,04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Новгородская область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0,24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Ярославская область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18,75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2863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Кировская область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10,00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Волгоградская область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0,21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Воронежская область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17,86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2863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Российская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Федерация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3,78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Российская Федерация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0,08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Российская Федерация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5,74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978" y="5560642"/>
            <a:ext cx="9906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Примечание: </a:t>
            </a:r>
            <a:r>
              <a:rPr lang="ru-RU" sz="1600" dirty="0" smtClean="0"/>
              <a:t>* - все операции при язвенной болезни, **- </a:t>
            </a:r>
            <a:r>
              <a:rPr lang="ru-RU" sz="1600" dirty="0" err="1" smtClean="0"/>
              <a:t>панкреатодуоденальная</a:t>
            </a:r>
            <a:r>
              <a:rPr lang="ru-RU" sz="1600" dirty="0" smtClean="0"/>
              <a:t> резекция</a:t>
            </a:r>
            <a:endParaRPr lang="ru-RU" sz="1600" dirty="0"/>
          </a:p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47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4342" y="754541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Эндоскопия желчных путей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3555" y="7156"/>
            <a:ext cx="788511" cy="464658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750166"/>
              </p:ext>
            </p:extLst>
          </p:nvPr>
        </p:nvGraphicFramePr>
        <p:xfrm>
          <a:off x="1937657" y="1469571"/>
          <a:ext cx="9153137" cy="4801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1765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6010"/>
            <a:ext cx="12039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Амбулаторная хирургия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4238601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3210007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0560" y="115104"/>
            <a:ext cx="802201" cy="47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3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1913" y="288924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Новая отчетная форма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уменьшено количество таблиц (с 17 до 12)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сокращен перечень операций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овая </a:t>
            </a:r>
            <a:r>
              <a:rPr lang="ru-RU" dirty="0">
                <a:solidFill>
                  <a:srgbClr val="002060"/>
                </a:solidFill>
              </a:rPr>
              <a:t>отчетная форма представлена в виде электронной таблицы MS </a:t>
            </a:r>
            <a:r>
              <a:rPr lang="ru-RU" dirty="0" err="1" smtClean="0">
                <a:solidFill>
                  <a:srgbClr val="002060"/>
                </a:solidFill>
              </a:rPr>
              <a:t>Exсel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названия </a:t>
            </a:r>
            <a:r>
              <a:rPr lang="ru-RU" dirty="0">
                <a:solidFill>
                  <a:srgbClr val="002060"/>
                </a:solidFill>
              </a:rPr>
              <a:t>операций дополнены кодами из перечня хирургических вмешательств </a:t>
            </a:r>
            <a:r>
              <a:rPr lang="ru-RU" dirty="0" smtClean="0">
                <a:solidFill>
                  <a:srgbClr val="002060"/>
                </a:solidFill>
              </a:rPr>
              <a:t>ФФОМС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п</a:t>
            </a:r>
            <a:r>
              <a:rPr lang="ru-RU" dirty="0" smtClean="0">
                <a:solidFill>
                  <a:srgbClr val="002060"/>
                </a:solidFill>
              </a:rPr>
              <a:t>редоставление отчета до 1 марта в </a:t>
            </a:r>
            <a:r>
              <a:rPr lang="ru-RU" dirty="0" err="1" smtClean="0">
                <a:solidFill>
                  <a:srgbClr val="002060"/>
                </a:solidFill>
              </a:rPr>
              <a:t>оргметодотдел</a:t>
            </a:r>
            <a:r>
              <a:rPr lang="ru-RU" dirty="0" smtClean="0">
                <a:solidFill>
                  <a:srgbClr val="002060"/>
                </a:solidFill>
              </a:rPr>
              <a:t> НМИЦ хирургии им. А.В. Вишневского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0560" y="115104"/>
            <a:ext cx="802201" cy="472725"/>
          </a:xfrm>
          <a:prstGeom prst="rect">
            <a:avLst/>
          </a:prstGeom>
        </p:spPr>
      </p:pic>
      <p:pic>
        <p:nvPicPr>
          <p:cNvPr id="1026" name="Picture 2" descr="C:\Users\Olovyannyy\Downloads\0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" t="9210" r="8940" b="7631"/>
          <a:stretch/>
        </p:blipFill>
        <p:spPr bwMode="auto">
          <a:xfrm>
            <a:off x="6154576" y="1817915"/>
            <a:ext cx="5083630" cy="34398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24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830" y="412017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Пример формального заключения в отчете главного хирурга региона 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Отмечается </a:t>
            </a:r>
            <a:r>
              <a:rPr lang="ru-RU" dirty="0">
                <a:solidFill>
                  <a:srgbClr val="002060"/>
                </a:solidFill>
              </a:rPr>
              <a:t>уменьшение количества </a:t>
            </a:r>
            <a:r>
              <a:rPr lang="ru-RU" dirty="0" err="1">
                <a:solidFill>
                  <a:srgbClr val="002060"/>
                </a:solidFill>
              </a:rPr>
              <a:t>миниинвазивных</a:t>
            </a:r>
            <a:r>
              <a:rPr lang="ru-RU" dirty="0">
                <a:solidFill>
                  <a:srgbClr val="002060"/>
                </a:solidFill>
              </a:rPr>
              <a:t> оперативных вмешательств, что связано с износом необходимого для выполнения этих операций оборудования.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Более </a:t>
            </a:r>
            <a:r>
              <a:rPr lang="ru-RU" dirty="0">
                <a:solidFill>
                  <a:srgbClr val="002060"/>
                </a:solidFill>
              </a:rPr>
              <a:t>чем в 2,5 раза снизилось количество плановых оперативных вмешательств по поводу язвенной болезни желудка и двенадцатиперстной кишки, однако имеет место  некоторое увеличение экстренных операций при осложнениях язвенной болезни.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На </a:t>
            </a:r>
            <a:r>
              <a:rPr lang="ru-RU" dirty="0">
                <a:solidFill>
                  <a:srgbClr val="002060"/>
                </a:solidFill>
              </a:rPr>
              <a:t>протяжении последних 3-х лет имеется тенденция к увеличению количества оперативных вмешательств при желчнокаменной болезни и вентральных грыжах.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Отмечается </a:t>
            </a:r>
            <a:r>
              <a:rPr lang="ru-RU" dirty="0">
                <a:solidFill>
                  <a:srgbClr val="002060"/>
                </a:solidFill>
              </a:rPr>
              <a:t>рост количества проводимых операций под </a:t>
            </a:r>
            <a:r>
              <a:rPr lang="ru-RU" dirty="0" err="1">
                <a:solidFill>
                  <a:srgbClr val="002060"/>
                </a:solidFill>
              </a:rPr>
              <a:t>рентгенконтролем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Ежегодно </a:t>
            </a:r>
            <a:r>
              <a:rPr lang="ru-RU" dirty="0">
                <a:solidFill>
                  <a:srgbClr val="002060"/>
                </a:solidFill>
              </a:rPr>
              <a:t>количество хирургов зарегистрированных в РОХ увеличивается.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400" y="0"/>
            <a:ext cx="866112" cy="51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554" y="329956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Пример формального плана работы главного хирурга региона на 2018 год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Реализация </a:t>
            </a:r>
            <a:r>
              <a:rPr lang="ru-RU" dirty="0">
                <a:solidFill>
                  <a:srgbClr val="002060"/>
                </a:solidFill>
              </a:rPr>
              <a:t>Государственной Программы развития здравоохранения </a:t>
            </a:r>
            <a:r>
              <a:rPr lang="ru-RU" dirty="0" smtClean="0">
                <a:solidFill>
                  <a:srgbClr val="002060"/>
                </a:solidFill>
              </a:rPr>
              <a:t>области </a:t>
            </a:r>
            <a:r>
              <a:rPr lang="ru-RU" dirty="0">
                <a:solidFill>
                  <a:srgbClr val="002060"/>
                </a:solidFill>
              </a:rPr>
              <a:t>на </a:t>
            </a:r>
            <a:r>
              <a:rPr lang="ru-RU" dirty="0" smtClean="0">
                <a:solidFill>
                  <a:srgbClr val="002060"/>
                </a:solidFill>
              </a:rPr>
              <a:t>2014 - 2020 годы.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Организация </a:t>
            </a:r>
            <a:r>
              <a:rPr lang="ru-RU" dirty="0">
                <a:solidFill>
                  <a:srgbClr val="002060"/>
                </a:solidFill>
              </a:rPr>
              <a:t>работы в соответствии с Порядками оказания медицинской </a:t>
            </a:r>
            <a:r>
              <a:rPr lang="ru-RU" dirty="0" smtClean="0">
                <a:solidFill>
                  <a:srgbClr val="002060"/>
                </a:solidFill>
              </a:rPr>
              <a:t>помощи.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Развитие </a:t>
            </a:r>
            <a:r>
              <a:rPr lang="ru-RU" dirty="0">
                <a:solidFill>
                  <a:srgbClr val="002060"/>
                </a:solidFill>
              </a:rPr>
              <a:t>специализированной медицинской помощи и медицинской </a:t>
            </a:r>
            <a:r>
              <a:rPr lang="ru-RU" dirty="0" smtClean="0">
                <a:solidFill>
                  <a:srgbClr val="002060"/>
                </a:solidFill>
              </a:rPr>
              <a:t>реабилитации.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Совершенствование </a:t>
            </a:r>
            <a:r>
              <a:rPr lang="ru-RU" dirty="0">
                <a:solidFill>
                  <a:srgbClr val="002060"/>
                </a:solidFill>
              </a:rPr>
              <a:t>работы межрайонных </a:t>
            </a:r>
            <a:r>
              <a:rPr lang="ru-RU" dirty="0" smtClean="0">
                <a:solidFill>
                  <a:srgbClr val="002060"/>
                </a:solidFill>
              </a:rPr>
              <a:t>центров.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Решение </a:t>
            </a:r>
            <a:r>
              <a:rPr lang="ru-RU" dirty="0">
                <a:solidFill>
                  <a:srgbClr val="002060"/>
                </a:solidFill>
              </a:rPr>
              <a:t>кадровой </a:t>
            </a:r>
            <a:r>
              <a:rPr lang="ru-RU" dirty="0" smtClean="0">
                <a:solidFill>
                  <a:srgbClr val="002060"/>
                </a:solidFill>
              </a:rPr>
              <a:t>проблемы.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Развитие </a:t>
            </a:r>
            <a:r>
              <a:rPr lang="ru-RU" dirty="0">
                <a:solidFill>
                  <a:srgbClr val="002060"/>
                </a:solidFill>
              </a:rPr>
              <a:t>«хирургии 1 дня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Развитие </a:t>
            </a:r>
            <a:r>
              <a:rPr lang="ru-RU" dirty="0">
                <a:solidFill>
                  <a:srgbClr val="002060"/>
                </a:solidFill>
              </a:rPr>
              <a:t>системы непрерывного медицинского  образования.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262" y="13795"/>
            <a:ext cx="768802" cy="45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261" y="644078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Пример конкретного плана главного хирурга региона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512341"/>
              </p:ext>
            </p:extLst>
          </p:nvPr>
        </p:nvGraphicFramePr>
        <p:xfrm>
          <a:off x="883261" y="1565329"/>
          <a:ext cx="10515600" cy="4345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41849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Мероприятие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Выполнение</a:t>
                      </a:r>
                      <a:endParaRPr lang="ru-RU" sz="2000" dirty="0"/>
                    </a:p>
                  </a:txBody>
                  <a:tcPr/>
                </a:tc>
              </a:tr>
              <a:tr h="74041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В 1 квартале принять приказ о 3-х уровневой системе оказания хирургической помощи	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Приказ Минздрава Тульской области от 1.02.2018 г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062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Разработать маршрутизацию пациентов в соответствии с приказом о 3-х уровневой системе оказания хирургической помощи.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Приказ Минздрава Тульской области от 1.02.2018 г</a:t>
                      </a:r>
                    </a:p>
                    <a:p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062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Разработать нормативно-правовую базу о внедрении  трансплантологии на территории региона.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Разработана.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062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Приступить к трансплантации родственной почки в Тульской областной клинической больнице.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Запланирована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 первая родственная трансплантация почки в регионе на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13 декабря 2018г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9167" y="86878"/>
            <a:ext cx="817363" cy="48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09" y="972639"/>
            <a:ext cx="4845050" cy="1325563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+mn-lt"/>
              </a:rPr>
              <a:t>Ц</a:t>
            </a:r>
            <a:r>
              <a:rPr lang="ru-RU" altLang="ru-RU" sz="2000" b="1" dirty="0" smtClean="0">
                <a:solidFill>
                  <a:srgbClr val="002060"/>
                </a:solidFill>
                <a:latin typeface="+mn-lt"/>
              </a:rPr>
              <a:t>ель</a:t>
            </a:r>
            <a:r>
              <a:rPr lang="en-US" altLang="ru-RU" sz="2000" b="1" dirty="0">
                <a:solidFill>
                  <a:srgbClr val="002060"/>
                </a:solidFill>
                <a:latin typeface="+mn-lt"/>
              </a:rPr>
              <a:t>:</a:t>
            </a:r>
            <a:r>
              <a:rPr lang="en-US" alt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sz="2000" dirty="0" smtClean="0">
                <a:solidFill>
                  <a:srgbClr val="002060"/>
                </a:solidFill>
                <a:latin typeface="+mn-lt"/>
              </a:rPr>
              <a:t>повышение доступности и качества хирургической помощи в Российской Федерации</a:t>
            </a:r>
            <a:r>
              <a:rPr lang="ru-RU" altLang="ru-RU" sz="2000" dirty="0">
                <a:latin typeface="+mn-lt"/>
              </a:rPr>
              <a:t/>
            </a:r>
            <a:br>
              <a:rPr lang="ru-RU" altLang="ru-RU" sz="2000" dirty="0">
                <a:latin typeface="+mn-lt"/>
              </a:rPr>
            </a:br>
            <a:endParaRPr lang="ru-RU" altLang="ru-RU" sz="2000" dirty="0">
              <a:latin typeface="+mn-lt"/>
            </a:endParaRPr>
          </a:p>
        </p:txBody>
      </p:sp>
      <p:graphicFrame>
        <p:nvGraphicFramePr>
          <p:cNvPr id="5" name="Объект 4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0866792"/>
              </p:ext>
            </p:extLst>
          </p:nvPr>
        </p:nvGraphicFramePr>
        <p:xfrm>
          <a:off x="865188" y="2748178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Объект 14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95829832"/>
              </p:ext>
            </p:extLst>
          </p:nvPr>
        </p:nvGraphicFramePr>
        <p:xfrm>
          <a:off x="6178550" y="1185333"/>
          <a:ext cx="5390356" cy="5144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26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31449F-F10E-4E62-8707-446CB6AEDF71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865188" y="5930900"/>
            <a:ext cx="10842625" cy="79851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alt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6350" y="414338"/>
            <a:ext cx="12098564" cy="554038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2900" b="1" dirty="0" smtClean="0">
                <a:solidFill>
                  <a:srgbClr val="002060"/>
                </a:solidFill>
                <a:latin typeface="+mn-lt"/>
              </a:rPr>
              <a:t>Организация медицинской помощи по профилям «хирургия» и «</a:t>
            </a:r>
            <a:r>
              <a:rPr lang="ru-RU" altLang="ru-RU" sz="2900" b="1" dirty="0" err="1" smtClean="0">
                <a:solidFill>
                  <a:srgbClr val="002060"/>
                </a:solidFill>
                <a:latin typeface="+mn-lt"/>
              </a:rPr>
              <a:t>комбустиология</a:t>
            </a:r>
            <a:r>
              <a:rPr lang="ru-RU" altLang="ru-RU" sz="2900" b="1" dirty="0" smtClean="0">
                <a:solidFill>
                  <a:srgbClr val="002060"/>
                </a:solidFill>
                <a:latin typeface="+mn-lt"/>
              </a:rPr>
              <a:t>» </a:t>
            </a:r>
            <a:endParaRPr lang="ru-RU" altLang="ru-RU" sz="29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1272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515" y="47098"/>
            <a:ext cx="756595" cy="36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7838" y="2056686"/>
            <a:ext cx="493190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Arial" charset="0"/>
              </a:rPr>
              <a:t>Задача: </a:t>
            </a:r>
            <a:r>
              <a:rPr lang="ru-RU" dirty="0">
                <a:solidFill>
                  <a:srgbClr val="002060"/>
                </a:solidFill>
                <a:latin typeface="+mn-lt"/>
                <a:cs typeface="Arial" charset="0"/>
              </a:rPr>
              <a:t>Формирование </a:t>
            </a:r>
            <a:r>
              <a:rPr lang="ru-RU" dirty="0" smtClean="0">
                <a:solidFill>
                  <a:srgbClr val="002060"/>
                </a:solidFill>
                <a:cs typeface="Arial" charset="0"/>
              </a:rPr>
              <a:t>оптимальной</a:t>
            </a:r>
            <a:r>
              <a:rPr lang="ru-RU" dirty="0" smtClean="0">
                <a:solidFill>
                  <a:srgbClr val="002060"/>
                </a:solidFill>
                <a:latin typeface="+mn-lt"/>
                <a:cs typeface="Arial" charset="0"/>
              </a:rPr>
              <a:t> для современных условий системы хирургической помощи в стране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Пути решения</a:t>
            </a:r>
            <a:r>
              <a:rPr lang="ru-RU" b="1" dirty="0" smtClean="0">
                <a:solidFill>
                  <a:srgbClr val="002060"/>
                </a:solidFill>
                <a:latin typeface="+mn-lt"/>
                <a:cs typeface="Arial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rgbClr val="002060"/>
                </a:solidFill>
                <a:latin typeface="+mn-lt"/>
                <a:cs typeface="Arial" charset="0"/>
              </a:rPr>
              <a:t>Изучение существующих моделей организации хирургической помощи  (анкетирование главных хирургов, инспектирование регионов)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rgbClr val="002060"/>
                </a:solidFill>
                <a:cs typeface="Arial" charset="0"/>
              </a:rPr>
              <a:t>Обсуждение и выработка наиболее оптимальных форм организации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rgbClr val="002060"/>
                </a:solidFill>
                <a:cs typeface="Arial" charset="0"/>
              </a:rPr>
              <a:t>Утверждение рекомендованных форм на уровне региональных управлений здравоохранением  и Минздрава России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rgbClr val="002060"/>
                </a:solidFill>
                <a:cs typeface="Arial" charset="0"/>
              </a:rPr>
              <a:t>Контроль и анализ функционирования принятой формы организации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ru-RU" dirty="0" smtClean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ru-RU" dirty="0" smtClean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2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495" y="315132"/>
            <a:ext cx="9364133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ВЫВОДЫ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700" y="1564794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</a:rPr>
              <a:t>Существенны различия в качестве оказания хирургической помощи как между столичными мегаполисами и федеральными округами, так и между отдельными регионами в пределах одного федерального округа </a:t>
            </a:r>
            <a:r>
              <a:rPr lang="ru-RU" b="1" dirty="0" smtClean="0">
                <a:solidFill>
                  <a:srgbClr val="002060"/>
                </a:solidFill>
              </a:rPr>
              <a:t>(уровень </a:t>
            </a:r>
            <a:r>
              <a:rPr lang="ru-RU" b="1" dirty="0">
                <a:solidFill>
                  <a:srgbClr val="002060"/>
                </a:solidFill>
              </a:rPr>
              <a:t>летальности, уровень </a:t>
            </a:r>
            <a:r>
              <a:rPr lang="ru-RU" b="1" dirty="0" smtClean="0">
                <a:solidFill>
                  <a:srgbClr val="002060"/>
                </a:solidFill>
              </a:rPr>
              <a:t>внедрения новых технологий).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В настоящее время появилась возможность выстроить более стройную систему оказания хирургической помощи в стране. Этой возможностью нам надо правильно воспользоваться.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Очень многое зависит от работы главных специалистов в регионах.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Центр хирургии им. А.В. Вишневского и главный хирург Минздрава России намерены оказывать реальную поддержку главным специалистам регионов, активно участвовать в реализации задачи по повышению качества и доступности хирургической помощи.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625" y="80325"/>
            <a:ext cx="842746" cy="49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0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214" y="251051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Наши планы на 2019 год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9150" y="1083733"/>
            <a:ext cx="10515600" cy="52354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4400" b="1" dirty="0">
                <a:solidFill>
                  <a:srgbClr val="002060"/>
                </a:solidFill>
              </a:rPr>
              <a:t>В</a:t>
            </a:r>
            <a:r>
              <a:rPr lang="ru-RU" sz="4400" b="1" dirty="0" smtClean="0">
                <a:solidFill>
                  <a:srgbClr val="002060"/>
                </a:solidFill>
              </a:rPr>
              <a:t>озобновление </a:t>
            </a:r>
            <a:r>
              <a:rPr lang="ru-RU" sz="4400" b="1" dirty="0">
                <a:solidFill>
                  <a:srgbClr val="002060"/>
                </a:solidFill>
              </a:rPr>
              <a:t>учета </a:t>
            </a:r>
            <a:r>
              <a:rPr lang="ru-RU" sz="4400" dirty="0" smtClean="0">
                <a:solidFill>
                  <a:srgbClr val="002060"/>
                </a:solidFill>
              </a:rPr>
              <a:t>острых хирургических заболеваний органов </a:t>
            </a:r>
            <a:r>
              <a:rPr lang="ru-RU" sz="4400" dirty="0">
                <a:solidFill>
                  <a:srgbClr val="002060"/>
                </a:solidFill>
              </a:rPr>
              <a:t>брюшной полости </a:t>
            </a:r>
            <a:r>
              <a:rPr lang="ru-RU" sz="4400" dirty="0" smtClean="0">
                <a:solidFill>
                  <a:srgbClr val="002060"/>
                </a:solidFill>
              </a:rPr>
              <a:t>по федеральной или ведомственной </a:t>
            </a:r>
            <a:r>
              <a:rPr lang="ru-RU" sz="4400" dirty="0">
                <a:solidFill>
                  <a:srgbClr val="002060"/>
                </a:solidFill>
              </a:rPr>
              <a:t>статистической </a:t>
            </a:r>
            <a:r>
              <a:rPr lang="ru-RU" sz="4400" dirty="0" smtClean="0">
                <a:solidFill>
                  <a:srgbClr val="002060"/>
                </a:solidFill>
              </a:rPr>
              <a:t>форме.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4400" b="1" dirty="0" smtClean="0">
                <a:solidFill>
                  <a:srgbClr val="002060"/>
                </a:solidFill>
              </a:rPr>
              <a:t>Внедрение единой электронной системы </a:t>
            </a:r>
            <a:r>
              <a:rPr lang="ru-RU" sz="4400" dirty="0" smtClean="0">
                <a:solidFill>
                  <a:srgbClr val="002060"/>
                </a:solidFill>
              </a:rPr>
              <a:t>учета и отчетности по основным показателям работы хирургических служб медицинских организаций.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4400" b="1" dirty="0" smtClean="0">
                <a:solidFill>
                  <a:srgbClr val="002060"/>
                </a:solidFill>
              </a:rPr>
              <a:t>Расширение использования малоинвазивных </a:t>
            </a:r>
            <a:r>
              <a:rPr lang="ru-RU" sz="4400" b="1" dirty="0">
                <a:solidFill>
                  <a:srgbClr val="002060"/>
                </a:solidFill>
              </a:rPr>
              <a:t>методов лечения </a:t>
            </a:r>
            <a:r>
              <a:rPr lang="ru-RU" sz="4400" dirty="0">
                <a:solidFill>
                  <a:srgbClr val="002060"/>
                </a:solidFill>
              </a:rPr>
              <a:t>(повышение доли </a:t>
            </a:r>
            <a:r>
              <a:rPr lang="ru-RU" sz="4400" dirty="0" err="1">
                <a:solidFill>
                  <a:srgbClr val="002060"/>
                </a:solidFill>
              </a:rPr>
              <a:t>лапароскопических</a:t>
            </a:r>
            <a:r>
              <a:rPr lang="ru-RU" sz="4400" dirty="0">
                <a:solidFill>
                  <a:srgbClr val="002060"/>
                </a:solidFill>
              </a:rPr>
              <a:t> операций прежде всего в тех регионах, где уровень ниже среднего по стране</a:t>
            </a:r>
            <a:r>
              <a:rPr lang="ru-RU" sz="4400" dirty="0" smtClean="0">
                <a:solidFill>
                  <a:srgbClr val="002060"/>
                </a:solidFill>
              </a:rPr>
              <a:t>).</a:t>
            </a:r>
            <a:endParaRPr lang="ru-RU" sz="4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4400" b="1" dirty="0">
                <a:solidFill>
                  <a:srgbClr val="002060"/>
                </a:solidFill>
              </a:rPr>
              <a:t>Р</a:t>
            </a:r>
            <a:r>
              <a:rPr lang="ru-RU" sz="4400" b="1" dirty="0" smtClean="0">
                <a:solidFill>
                  <a:srgbClr val="002060"/>
                </a:solidFill>
              </a:rPr>
              <a:t>азвитие </a:t>
            </a:r>
            <a:r>
              <a:rPr lang="ru-RU" sz="4400" b="1" dirty="0">
                <a:solidFill>
                  <a:srgbClr val="002060"/>
                </a:solidFill>
              </a:rPr>
              <a:t>трехуровневой системы оказания хирургической помощи </a:t>
            </a:r>
            <a:r>
              <a:rPr lang="ru-RU" sz="4400">
                <a:solidFill>
                  <a:srgbClr val="002060"/>
                </a:solidFill>
              </a:rPr>
              <a:t>с </a:t>
            </a:r>
            <a:r>
              <a:rPr lang="ru-RU" sz="4400" smtClean="0">
                <a:solidFill>
                  <a:srgbClr val="002060"/>
                </a:solidFill>
              </a:rPr>
              <a:t>формированием </a:t>
            </a:r>
            <a:r>
              <a:rPr lang="ru-RU" sz="4400" dirty="0">
                <a:solidFill>
                  <a:srgbClr val="002060"/>
                </a:solidFill>
              </a:rPr>
              <a:t>межрайонных (</a:t>
            </a:r>
            <a:r>
              <a:rPr lang="ru-RU" sz="4400" dirty="0" smtClean="0">
                <a:solidFill>
                  <a:srgbClr val="002060"/>
                </a:solidFill>
              </a:rPr>
              <a:t>межмуниципальных</a:t>
            </a:r>
            <a:r>
              <a:rPr lang="ru-RU" sz="4400" dirty="0">
                <a:solidFill>
                  <a:srgbClr val="002060"/>
                </a:solidFill>
              </a:rPr>
              <a:t>) хирургических </a:t>
            </a:r>
            <a:r>
              <a:rPr lang="ru-RU" sz="4400" dirty="0" smtClean="0">
                <a:solidFill>
                  <a:srgbClr val="002060"/>
                </a:solidFill>
              </a:rPr>
              <a:t>центров.</a:t>
            </a:r>
          </a:p>
          <a:p>
            <a:pPr marL="0" indent="0">
              <a:buNone/>
            </a:pPr>
            <a:endParaRPr lang="ru-RU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038" y="90879"/>
            <a:ext cx="784137" cy="46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85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1151" y="16611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+mn-lt"/>
              </a:rPr>
              <a:t>Благодарю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5524AD-5A80-6441-895F-C5EB3F19F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1174" y="3100388"/>
            <a:ext cx="9266163" cy="271938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002060"/>
                </a:solidFill>
              </a:rPr>
              <a:t>Директор НМИЦ хирургии им. А.В. Вишневского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главный внештатный хирург и  эндоскопист Минздрава России академик РАН А.Ш. Ревишвили</a:t>
            </a:r>
          </a:p>
          <a:p>
            <a:pPr marL="0" indent="0">
              <a:spcBef>
                <a:spcPts val="0"/>
              </a:spcBef>
              <a:buNone/>
            </a:pPr>
            <a:endParaRPr lang="ru-RU" i="1" dirty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Сайт НМИЦ хирургии им. А.В. Вишневского – </a:t>
            </a:r>
            <a:r>
              <a:rPr lang="en-US" sz="2000" dirty="0">
                <a:solidFill>
                  <a:srgbClr val="002060"/>
                </a:solidFill>
              </a:rPr>
              <a:t>www.vishnevskogo.ru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Сайт главного внештатного хирурга и эндоскописта Минздрава России –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solidFill>
                  <a:srgbClr val="002060"/>
                </a:solidFill>
              </a:rPr>
              <a:t>www.</a:t>
            </a:r>
            <a:r>
              <a:rPr lang="ru-RU" sz="2000" dirty="0">
                <a:solidFill>
                  <a:srgbClr val="002060"/>
                </a:solidFill>
              </a:rPr>
              <a:t> главный хирург.рф</a:t>
            </a: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8743" y="45011"/>
            <a:ext cx="806470" cy="47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endParaRPr lang="ru-RU" sz="2200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031836"/>
              </p:ext>
            </p:extLst>
          </p:nvPr>
        </p:nvGraphicFramePr>
        <p:xfrm>
          <a:off x="1107168" y="1144588"/>
          <a:ext cx="4606245" cy="2673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565">
                  <a:extLst>
                    <a:ext uri="{9D8B030D-6E8A-4147-A177-3AD203B41FA5}"/>
                  </a:extLst>
                </a:gridCol>
                <a:gridCol w="1274680">
                  <a:extLst>
                    <a:ext uri="{9D8B030D-6E8A-4147-A177-3AD203B41FA5}"/>
                  </a:extLst>
                </a:gridCol>
              </a:tblGrid>
              <a:tr h="562843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/>
                        <a:t>Общее количество </a:t>
                      </a:r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147</a:t>
                      </a:r>
                    </a:p>
                  </a:txBody>
                  <a:tcPr marL="91441" marR="91441" marT="45717" marB="45717" anchor="ctr"/>
                </a:tc>
                <a:extLst>
                  <a:ext uri="{0D108BD9-81ED-4DB2-BD59-A6C34878D82A}"/>
                </a:extLst>
              </a:tr>
              <a:tr h="677636"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в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0" dirty="0" err="1" smtClean="0">
                          <a:solidFill>
                            <a:srgbClr val="002060"/>
                          </a:solidFill>
                        </a:rPr>
                        <a:t>т.ч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. консилиумы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69</a:t>
                      </a:r>
                    </a:p>
                  </a:txBody>
                  <a:tcPr marL="91441" marR="91441" marT="45717" marB="45717" anchor="ctr"/>
                </a:tc>
                <a:extLst>
                  <a:ext uri="{0D108BD9-81ED-4DB2-BD59-A6C34878D82A}"/>
                </a:extLst>
              </a:tr>
              <a:tr h="702719"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в </a:t>
                      </a:r>
                      <a:r>
                        <a:rPr lang="ru-RU" sz="2000" b="0" dirty="0" err="1" smtClean="0">
                          <a:solidFill>
                            <a:srgbClr val="002060"/>
                          </a:solidFill>
                        </a:rPr>
                        <a:t>т.ч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. виртуальные обходы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10</a:t>
                      </a:r>
                    </a:p>
                  </a:txBody>
                  <a:tcPr marL="91441" marR="91441" marT="45717" marB="45717" anchor="ctr"/>
                </a:tc>
                <a:extLst>
                  <a:ext uri="{0D108BD9-81ED-4DB2-BD59-A6C34878D82A}"/>
                </a:extLst>
              </a:tr>
              <a:tr h="730152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Количество медицинских организаций субъектов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35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41" marR="91441" marT="45717" marB="45717" anchor="ctr"/>
                </a:tc>
              </a:tr>
            </a:tbl>
          </a:graphicData>
        </a:graphic>
      </p:graphicFrame>
      <p:graphicFrame>
        <p:nvGraphicFramePr>
          <p:cNvPr id="7" name="Объект 8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177872"/>
              </p:ext>
            </p:extLst>
          </p:nvPr>
        </p:nvGraphicFramePr>
        <p:xfrm>
          <a:off x="5808662" y="1144588"/>
          <a:ext cx="4764087" cy="2697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8009">
                  <a:extLst>
                    <a:ext uri="{9D8B030D-6E8A-4147-A177-3AD203B41FA5}"/>
                  </a:extLst>
                </a:gridCol>
                <a:gridCol w="1036078">
                  <a:extLst>
                    <a:ext uri="{9D8B030D-6E8A-4147-A177-3AD203B41FA5}"/>
                  </a:extLst>
                </a:gridCol>
              </a:tblGrid>
              <a:tr h="5866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</a:t>
                      </a:r>
                      <a:r>
                        <a:rPr lang="ru-RU" sz="2000" b="1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щее </a:t>
                      </a:r>
                      <a:r>
                        <a:rPr lang="ru-RU" sz="2000" b="1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</a:t>
                      </a:r>
                      <a:endParaRPr lang="ru-RU" sz="2000" b="1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3" marR="91423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13</a:t>
                      </a:r>
                      <a:endParaRPr lang="ru-RU" sz="2000" dirty="0"/>
                    </a:p>
                  </a:txBody>
                  <a:tcPr marL="91423" marR="91423" marT="45700" marB="45700" anchor="ctr"/>
                </a:tc>
                <a:extLst>
                  <a:ext uri="{0D108BD9-81ED-4DB2-BD59-A6C34878D82A}"/>
                </a:extLst>
              </a:tr>
              <a:tr h="654542"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в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т.ч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.  показательные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 операции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23" marR="91423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15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23" marR="91423" marT="45700" marB="45700" anchor="ctr"/>
                </a:tc>
                <a:extLst>
                  <a:ext uri="{0D108BD9-81ED-4DB2-BD59-A6C34878D82A}"/>
                </a:extLst>
              </a:tr>
              <a:tr h="755398"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в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т.ч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. 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 лекции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23" marR="91423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88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23" marR="91423" marT="45700" marB="45700" anchor="ctr"/>
                </a:tc>
                <a:extLst>
                  <a:ext uri="{0D108BD9-81ED-4DB2-BD59-A6C34878D82A}"/>
                </a:extLst>
              </a:tr>
              <a:tr h="65454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Количество медицинских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 организаций субъектов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23" marR="91423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43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23" marR="91423" marT="45700" marB="4570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957943" y="765659"/>
            <a:ext cx="4755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2000" b="1" dirty="0">
                <a:solidFill>
                  <a:srgbClr val="002060"/>
                </a:solidFill>
              </a:rPr>
              <a:t>     Телемедицинские консультации </a:t>
            </a:r>
          </a:p>
        </p:txBody>
      </p:sp>
      <p:sp>
        <p:nvSpPr>
          <p:cNvPr id="12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312738" y="141288"/>
            <a:ext cx="10801350" cy="6461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Применение телемедицинских технологий (2018)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312738" y="3795713"/>
            <a:ext cx="11250612" cy="2768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endParaRPr lang="ru-RU" sz="2000" dirty="0"/>
          </a:p>
          <a:p>
            <a:pPr>
              <a:defRPr/>
            </a:pPr>
            <a:endParaRPr lang="ru-RU" sz="2000" dirty="0"/>
          </a:p>
        </p:txBody>
      </p:sp>
      <p:pic>
        <p:nvPicPr>
          <p:cNvPr id="1130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454" y="0"/>
            <a:ext cx="778166" cy="45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6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3931328"/>
            <a:ext cx="2043112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Olovyannyy\Desktop\P10102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68" y="3971014"/>
            <a:ext cx="35814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Объект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3725" y="3936090"/>
            <a:ext cx="3629025" cy="2720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20543" y="765659"/>
            <a:ext cx="3058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Трансляции для регионов</a:t>
            </a:r>
          </a:p>
        </p:txBody>
      </p:sp>
    </p:spTree>
    <p:extLst>
      <p:ext uri="{BB962C8B-B14F-4D97-AF65-F5344CB8AC3E}">
        <p14:creationId xmlns:p14="http://schemas.microsoft.com/office/powerpoint/2010/main" val="28180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334305"/>
            <a:ext cx="10515600" cy="1325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Научно-практические мероприятия с трансляцией в регионы </a:t>
            </a:r>
          </a:p>
        </p:txBody>
      </p:sp>
      <p:pic>
        <p:nvPicPr>
          <p:cNvPr id="12292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825" y="0"/>
            <a:ext cx="857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Объект 7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200000">
            <a:off x="847517" y="2059410"/>
            <a:ext cx="2408878" cy="3316653"/>
          </a:xfrm>
          <a:prstGeom prst="rect">
            <a:avLst/>
          </a:prstGeom>
          <a:effectLst>
            <a:outerShdw blurRad="495300" dist="203200" dir="54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15" name="Заголовок 3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396875" y="5172075"/>
            <a:ext cx="11444288" cy="16017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40000"/>
              </a:lnSpc>
              <a:defRPr/>
            </a:pPr>
            <a:endParaRPr lang="ru-RU" sz="2000" dirty="0">
              <a:latin typeface="+mn-lt"/>
            </a:endParaRPr>
          </a:p>
        </p:txBody>
      </p:sp>
      <p:sp>
        <p:nvSpPr>
          <p:cNvPr id="16" name="Заголовок 3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96888" y="5635625"/>
            <a:ext cx="11244262" cy="10302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40000"/>
              </a:lnSpc>
              <a:defRPr/>
            </a:pPr>
            <a:endParaRPr lang="ru-RU" sz="2000" dirty="0">
              <a:latin typeface="+mn-lt"/>
            </a:endParaRPr>
          </a:p>
        </p:txBody>
      </p:sp>
      <p:sp>
        <p:nvSpPr>
          <p:cNvPr id="16396" name="TextBox 16"/>
          <p:cNvSpPr txBox="1">
            <a:spLocks noChangeArrowheads="1"/>
          </p:cNvSpPr>
          <p:nvPr/>
        </p:nvSpPr>
        <p:spPr bwMode="auto">
          <a:xfrm>
            <a:off x="2051956" y="5700417"/>
            <a:ext cx="8850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1F3D6F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+mn-lt"/>
              </a:rPr>
              <a:t>С октября 2018 г. все мероприятия транслируются в регионы через </a:t>
            </a:r>
            <a:br>
              <a:rPr lang="ru-RU" altLang="ru-RU" sz="2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+mn-lt"/>
              </a:rPr>
              <a:t>ВЦМК «Защита» Минздрава России</a:t>
            </a:r>
          </a:p>
        </p:txBody>
      </p:sp>
      <p:pic>
        <p:nvPicPr>
          <p:cNvPr id="12" name="Объект 7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420000">
            <a:off x="2869898" y="1515646"/>
            <a:ext cx="2291758" cy="3303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Olovyannyy\Desktop\Scan_20181204_0857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0000">
            <a:off x="8751880" y="2065799"/>
            <a:ext cx="2363759" cy="3379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Olovyannyy\Desktop\Scan_20181207_1042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119" y="1540624"/>
            <a:ext cx="3823186" cy="307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>
            <a:extLst>
              <a:ext uri="{FF2B5EF4-FFF2-40B4-BE49-F238E27FC236}"/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8"/>
          <a:stretch>
            <a:fillRect/>
          </a:stretch>
        </p:blipFill>
        <p:spPr>
          <a:xfrm rot="300000">
            <a:off x="6844037" y="1443155"/>
            <a:ext cx="2275989" cy="3273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19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519" y="333375"/>
            <a:ext cx="11430000" cy="9255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Рабочие совещания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главного хирурга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Минздрава России с главными хирургами регионов</a:t>
            </a:r>
            <a:br>
              <a:rPr lang="ru-RU" sz="2400" b="1" dirty="0">
                <a:solidFill>
                  <a:srgbClr val="002060"/>
                </a:solidFill>
                <a:latin typeface="+mn-lt"/>
              </a:rPr>
            </a:b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3315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451" y="1264104"/>
            <a:ext cx="5730875" cy="3101975"/>
          </a:xfrm>
        </p:spPr>
      </p:pic>
      <p:pic>
        <p:nvPicPr>
          <p:cNvPr id="13316" name="Объект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8326" y="1357313"/>
            <a:ext cx="5837238" cy="2965450"/>
          </a:xfrm>
        </p:spPr>
      </p:pic>
      <p:sp>
        <p:nvSpPr>
          <p:cNvPr id="11" name="Заголовок 3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751519" y="4259627"/>
            <a:ext cx="11137900" cy="22907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40000"/>
              </a:lnSpc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В 2018 г. проведено 4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совещания с главными хирургами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регионов:</a:t>
            </a:r>
          </a:p>
          <a:p>
            <a:pPr marL="342900" indent="-342900" algn="just">
              <a:lnSpc>
                <a:spcPct val="140000"/>
              </a:lnSpc>
              <a:buFont typeface="Wingdings" panose="05000000000000000000" pitchFamily="2" charset="2"/>
              <a:buChar char="§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4 апреля – заседание Профильной комиссии (Москва)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lnSpc>
                <a:spcPct val="140000"/>
              </a:lnSpc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6 июня и 14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августа - 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видеоселекторные совещания с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Сибирским ФО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Дальневосточным ФО  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lnSpc>
                <a:spcPct val="14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27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сентября –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совещание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с главными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хирургами Приволжского ФО (Нижний Новгород) 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3318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812" y="6804"/>
            <a:ext cx="73818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6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38" y="208756"/>
            <a:ext cx="10328275" cy="5810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Подготовка кадров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" name="Объект 7">
            <a:extLst>
              <a:ext uri="{FF2B5EF4-FFF2-40B4-BE49-F238E27FC236}"/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14363" y="947738"/>
            <a:ext cx="3941762" cy="5575300"/>
          </a:xfrm>
          <a:effectLst>
            <a:outerShdw blurRad="381000" dist="228600" dir="8160000" algn="ctr" rotWithShape="0">
              <a:srgbClr val="000000">
                <a:alpha val="7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9988" y="947738"/>
            <a:ext cx="6808787" cy="56007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274983"/>
              </a:buClr>
              <a:buFont typeface="Wingdings" panose="05000000000000000000" pitchFamily="2" charset="2"/>
              <a:buChar char="§"/>
              <a:defRPr/>
            </a:pPr>
            <a:r>
              <a:rPr lang="ru-RU" sz="2200" b="1" dirty="0">
                <a:solidFill>
                  <a:srgbClr val="002060"/>
                </a:solidFill>
              </a:rPr>
              <a:t>НМИЦ хирургии начал работу по включению сотрудников Центра и врачей регионов в систему </a:t>
            </a:r>
            <a:r>
              <a:rPr lang="ru-RU" sz="2200" b="1" dirty="0" smtClean="0">
                <a:solidFill>
                  <a:srgbClr val="002060"/>
                </a:solidFill>
              </a:rPr>
              <a:t>НМО</a:t>
            </a:r>
            <a:endParaRPr lang="en-US" sz="22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274983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>
                <a:solidFill>
                  <a:srgbClr val="002060"/>
                </a:solidFill>
              </a:rPr>
              <a:t>Разработано методическое пособие по </a:t>
            </a:r>
            <a:r>
              <a:rPr lang="ru-RU" sz="2200" b="1" dirty="0" smtClean="0">
                <a:solidFill>
                  <a:srgbClr val="002060"/>
                </a:solidFill>
              </a:rPr>
              <a:t>включению </a:t>
            </a:r>
            <a:r>
              <a:rPr lang="ru-RU" sz="2200" b="1" dirty="0">
                <a:solidFill>
                  <a:srgbClr val="002060"/>
                </a:solidFill>
              </a:rPr>
              <a:t>специалистов в </a:t>
            </a:r>
            <a:r>
              <a:rPr lang="ru-RU" sz="2200" b="1" dirty="0" smtClean="0">
                <a:solidFill>
                  <a:srgbClr val="002060"/>
                </a:solidFill>
              </a:rPr>
              <a:t>НМО</a:t>
            </a:r>
            <a:endParaRPr lang="en-US" sz="22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274983"/>
              </a:buClr>
              <a:buFont typeface="Wingdings" panose="05000000000000000000" pitchFamily="2" charset="2"/>
              <a:buChar char="§"/>
              <a:defRPr/>
            </a:pPr>
            <a:r>
              <a:rPr lang="ru-RU" sz="2200" b="1" dirty="0">
                <a:solidFill>
                  <a:srgbClr val="002060"/>
                </a:solidFill>
              </a:rPr>
              <a:t>Проводятся семинары (знакомство с нормативной базой медицинского образования, регистрация и обучение работе на порталах </a:t>
            </a:r>
            <a:r>
              <a:rPr lang="en-US" sz="2200" b="1" dirty="0">
                <a:solidFill>
                  <a:srgbClr val="002060"/>
                </a:solidFill>
              </a:rPr>
              <a:t>edu.rosminzdrav.ru </a:t>
            </a:r>
            <a:r>
              <a:rPr lang="ru-RU" sz="2200" b="1" dirty="0">
                <a:solidFill>
                  <a:srgbClr val="002060"/>
                </a:solidFill>
              </a:rPr>
              <a:t>и </a:t>
            </a:r>
            <a:r>
              <a:rPr lang="en-US" sz="2200" b="1" dirty="0">
                <a:solidFill>
                  <a:srgbClr val="002060"/>
                </a:solidFill>
              </a:rPr>
              <a:t>sovetnmo.ru</a:t>
            </a:r>
            <a:r>
              <a:rPr lang="ru-RU" sz="2200" b="1" dirty="0" smtClean="0">
                <a:solidFill>
                  <a:srgbClr val="002060"/>
                </a:solidFill>
              </a:rPr>
              <a:t>)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14341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029" y="21431"/>
            <a:ext cx="8096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23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E13A4EB9-7A3D-BC45-A687-F579162CB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93" y="267153"/>
            <a:ext cx="10407555" cy="57657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+mn-lt"/>
              </a:rPr>
              <a:t>Аккредитация образовательных мероприятий в системе НМО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321B7B93-EB9B-414A-8CF1-B0B008607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05" t="4894" r="2530" b="3257"/>
          <a:stretch/>
        </p:blipFill>
        <p:spPr>
          <a:xfrm>
            <a:off x="6313715" y="1267309"/>
            <a:ext cx="5305569" cy="3674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3">
            <a:extLst>
              <a:ext uri="{FF2B5EF4-FFF2-40B4-BE49-F238E27FC236}">
                <a16:creationId xmlns="" xmlns:a16="http://schemas.microsoft.com/office/drawing/2014/main" id="{766FD006-BC42-0B48-9D52-5B3E500C0D83}"/>
              </a:ext>
            </a:extLst>
          </p:cNvPr>
          <p:cNvSpPr txBox="1">
            <a:spLocks/>
          </p:cNvSpPr>
          <p:nvPr/>
        </p:nvSpPr>
        <p:spPr>
          <a:xfrm>
            <a:off x="716098" y="5624265"/>
            <a:ext cx="10635343" cy="932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rgbClr val="002060"/>
                </a:solidFill>
                <a:latin typeface="+mn-lt"/>
              </a:rPr>
              <a:t>Все конференции, проводимые Центром, аккредитовываются в Координационном совете по развитию непрерывного медицинского и фармацевтического образования Минздрава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России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Участники получают официальное свидетельство и баллы</a:t>
            </a:r>
            <a:endParaRPr lang="ru-RU" sz="1800" b="1" dirty="0">
              <a:solidFill>
                <a:srgbClr val="002060"/>
              </a:solidFill>
              <a:latin typeface="+mn-lt"/>
            </a:endParaRPr>
          </a:p>
          <a:p>
            <a:r>
              <a:rPr lang="ru-RU" sz="1800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pic>
        <p:nvPicPr>
          <p:cNvPr id="1026" name="Picture 2" descr="IMG_08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7" y="1267308"/>
            <a:ext cx="5526023" cy="3674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4310" y="0"/>
            <a:ext cx="967102" cy="57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5944</TotalTime>
  <Words>2607</Words>
  <Application>Microsoft Office PowerPoint</Application>
  <PresentationFormat>Произвольный</PresentationFormat>
  <Paragraphs>870</Paragraphs>
  <Slides>42</Slides>
  <Notes>42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     Вопросы взаимодействия НМИЦ хирургии  им. А.В. Вишневского с регионами </vt:lpstr>
      <vt:lpstr>Задачи по проекту НМИЦ</vt:lpstr>
      <vt:lpstr>С кем взаимодействует  НМИЦ хирургии им. А.В. Вишневского</vt:lpstr>
      <vt:lpstr>Цель: повышение доступности и качества хирургической помощи в Российской Федерации </vt:lpstr>
      <vt:lpstr>  </vt:lpstr>
      <vt:lpstr>Научно-практические мероприятия с трансляцией в регионы </vt:lpstr>
      <vt:lpstr>Рабочие совещания главного хирурга Минздрава России с главными хирургами регионов </vt:lpstr>
      <vt:lpstr>Подготовка кадров</vt:lpstr>
      <vt:lpstr>Аккредитация образовательных мероприятий в системе НМО</vt:lpstr>
      <vt:lpstr>Повышение квалификации врачей-хирургов и врачей-эндоскопистов  на бюджетной основе (36 – 144 часов)</vt:lpstr>
      <vt:lpstr>Анализ хирургической помощи в стране</vt:lpstr>
      <vt:lpstr>Кадровые ресурсы врачей-хирургов в РФ   </vt:lpstr>
      <vt:lpstr>Обеспеченность койками и средние сроки стационарного лечения*   </vt:lpstr>
      <vt:lpstr>Экстренная хирургия в Российской Федерации в 2000 – 2017 гг. (оперировано в стационаре, тыс. чел) * </vt:lpstr>
      <vt:lpstr>Динамика послеоперационной летальности  при острых заболеваниях органов брюшной полости (2000 – 2017)</vt:lpstr>
      <vt:lpstr>Удельный вес поздней госпитализации больных с острыми заболеваниями органов брюшной полости (%)  </vt:lpstr>
      <vt:lpstr>Острый аппендицит </vt:lpstr>
      <vt:lpstr>Послеоперационная летальность при остром аппендиците в регионах</vt:lpstr>
      <vt:lpstr>Перфоративная язва </vt:lpstr>
      <vt:lpstr>Послеоперационная летальность при перфоративной язве в регионах  </vt:lpstr>
      <vt:lpstr>Ущемленная грыжа </vt:lpstr>
      <vt:lpstr>Соотношение заболеваемости ущемленной  грыжей и плановой хирургии грыж</vt:lpstr>
      <vt:lpstr>Послеоперационная летальность при ущемленной грыже в регионах</vt:lpstr>
      <vt:lpstr>Острая кишечная непроходимость*</vt:lpstr>
      <vt:lpstr>Послеоперационная летальность при острой кишечной непроходимости в регионах  </vt:lpstr>
      <vt:lpstr> </vt:lpstr>
      <vt:lpstr>Послеоперационная летальность при остром холецистите в регионах  </vt:lpstr>
      <vt:lpstr> </vt:lpstr>
      <vt:lpstr>Послеоперационная летальность при остром панкреатите в регионах  </vt:lpstr>
      <vt:lpstr>Желудочно-кишечные кровотечения в РФ (2000 – 2017)</vt:lpstr>
      <vt:lpstr>Соотношение оперативной активности и госпитальной летальности при желудочно-кишечных кровотечения </vt:lpstr>
      <vt:lpstr>Послеоперационная летальность при желудочно-кишечных кровотечениях в регионах </vt:lpstr>
      <vt:lpstr>Показатели послеоперационной летальности в плановой хирургии </vt:lpstr>
      <vt:lpstr>Эндоскопия желчных путей</vt:lpstr>
      <vt:lpstr>Амбулаторная хирургия</vt:lpstr>
      <vt:lpstr>Новая отчетная форма</vt:lpstr>
      <vt:lpstr>Пример формального заключения в отчете главного хирурга региона </vt:lpstr>
      <vt:lpstr>Пример формального плана работы главного хирурга региона на 2018 год</vt:lpstr>
      <vt:lpstr>Пример конкретного плана главного хирурга региона </vt:lpstr>
      <vt:lpstr>ВЫВОДЫ</vt:lpstr>
      <vt:lpstr>Наши планы на 2019 год</vt:lpstr>
      <vt:lpstr>Благодарю за внимание!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Оловянный Владимир Евгеньевич</cp:lastModifiedBy>
  <cp:revision>450</cp:revision>
  <cp:lastPrinted>2018-08-14T05:07:19Z</cp:lastPrinted>
  <dcterms:created xsi:type="dcterms:W3CDTF">2018-03-04T17:03:00Z</dcterms:created>
  <dcterms:modified xsi:type="dcterms:W3CDTF">2018-12-20T13:54:58Z</dcterms:modified>
</cp:coreProperties>
</file>